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5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78" r:id="rId8"/>
    <p:sldId id="279" r:id="rId9"/>
    <p:sldId id="280" r:id="rId10"/>
    <p:sldId id="277" r:id="rId11"/>
    <p:sldId id="273" r:id="rId12"/>
    <p:sldId id="266" r:id="rId13"/>
    <p:sldId id="267" r:id="rId14"/>
    <p:sldId id="268" r:id="rId15"/>
    <p:sldId id="274" r:id="rId16"/>
    <p:sldId id="275" r:id="rId17"/>
    <p:sldId id="276" r:id="rId18"/>
    <p:sldId id="269" r:id="rId19"/>
    <p:sldId id="270" r:id="rId20"/>
    <p:sldId id="271" r:id="rId21"/>
  </p:sldIdLst>
  <p:sldSz cx="12192000" cy="6858000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48343CD-E5A4-4079-8A35-7A4113737894}">
          <p14:sldIdLst>
            <p14:sldId id="256"/>
            <p14:sldId id="257"/>
            <p14:sldId id="258"/>
            <p14:sldId id="259"/>
            <p14:sldId id="260"/>
            <p14:sldId id="261"/>
            <p14:sldId id="278"/>
            <p14:sldId id="279"/>
            <p14:sldId id="280"/>
            <p14:sldId id="277"/>
            <p14:sldId id="273"/>
            <p14:sldId id="266"/>
            <p14:sldId id="267"/>
            <p14:sldId id="268"/>
            <p14:sldId id="274"/>
            <p14:sldId id="275"/>
            <p14:sldId id="276"/>
            <p14:sldId id="269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0C0C0"/>
    <a:srgbClr val="969696"/>
    <a:srgbClr val="5F5F5F"/>
    <a:srgbClr val="080808"/>
    <a:srgbClr val="EBD9E6"/>
    <a:srgbClr val="DDBFD4"/>
    <a:srgbClr val="C18CB2"/>
    <a:srgbClr val="DAEA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97" autoAdjust="0"/>
    <p:restoredTop sz="81185" autoAdjust="0"/>
  </p:normalViewPr>
  <p:slideViewPr>
    <p:cSldViewPr showGuides="1">
      <p:cViewPr varScale="1">
        <p:scale>
          <a:sx n="55" d="100"/>
          <a:sy n="55" d="100"/>
        </p:scale>
        <p:origin x="1240" y="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9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/>
              <a:t>Textmasterformate durch Klicken bearbeiten</a:t>
            </a:r>
          </a:p>
          <a:p>
            <a:pPr lvl="1"/>
            <a:r>
              <a:rPr lang="de-DE" altLang="de-DE" noProof="0"/>
              <a:t>Zweite Ebene</a:t>
            </a:r>
          </a:p>
          <a:p>
            <a:pPr lvl="2"/>
            <a:r>
              <a:rPr lang="de-DE" altLang="de-DE" noProof="0"/>
              <a:t>Dritte Ebene</a:t>
            </a:r>
          </a:p>
          <a:p>
            <a:pPr lvl="3"/>
            <a:r>
              <a:rPr lang="de-DE" altLang="de-DE" noProof="0"/>
              <a:t>Vierte Ebene</a:t>
            </a:r>
          </a:p>
          <a:p>
            <a:pPr lvl="4"/>
            <a:r>
              <a:rPr lang="de-DE" altLang="de-DE" noProof="0"/>
              <a:t>Fünfte Ebene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fld id="{92C84FA6-9D13-4F89-9D5F-507040849F9F}" type="slidenum">
              <a:rPr lang="de-DE" altLang="de-DE"/>
              <a:pPr/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Für das </a:t>
            </a:r>
            <a:r>
              <a:rPr lang="de-DE" dirty="0" err="1"/>
              <a:t>OpenSource</a:t>
            </a:r>
            <a:r>
              <a:rPr lang="de-DE" dirty="0"/>
              <a:t> Projekt des Linux Kernel (angestoßen von Linus </a:t>
            </a:r>
            <a:r>
              <a:rPr lang="de-DE" dirty="0" err="1"/>
              <a:t>Torvalds</a:t>
            </a:r>
            <a:r>
              <a:rPr lang="de-DE" dirty="0"/>
              <a:t> -&gt; auf Bild verweisen) wurde ab 2002 </a:t>
            </a:r>
            <a:r>
              <a:rPr lang="de-DE" dirty="0" err="1"/>
              <a:t>BitKeeper</a:t>
            </a:r>
            <a:r>
              <a:rPr lang="de-DE" dirty="0"/>
              <a:t> als verteilte Versionsverwaltung verwendet</a:t>
            </a:r>
          </a:p>
          <a:p>
            <a:r>
              <a:rPr lang="de-DE" dirty="0"/>
              <a:t>2005 ging die Beziehung zwischen der Linux-Community und dem kommerziellen Unternehmen von </a:t>
            </a:r>
            <a:r>
              <a:rPr lang="de-DE" dirty="0" err="1"/>
              <a:t>BitKeeper</a:t>
            </a:r>
            <a:r>
              <a:rPr lang="de-DE" dirty="0"/>
              <a:t> zu Brüche -&gt; der kostenlose Zugang wurde der Linux-Community nicht mehr gewährt</a:t>
            </a:r>
          </a:p>
          <a:p>
            <a:r>
              <a:rPr lang="de-DE" dirty="0"/>
              <a:t>2005 setzte sich die Linux-Community, wieder angestoßen von Linus </a:t>
            </a:r>
            <a:r>
              <a:rPr lang="de-DE" dirty="0" err="1"/>
              <a:t>Tovlads</a:t>
            </a:r>
            <a:r>
              <a:rPr lang="de-DE" dirty="0"/>
              <a:t>, an eine eigene Entwicklung eines Versionsverwaltungs-Tools. </a:t>
            </a:r>
            <a:r>
              <a:rPr lang="de-DE" dirty="0" err="1"/>
              <a:t>Git</a:t>
            </a:r>
            <a:r>
              <a:rPr lang="de-DE" dirty="0"/>
              <a:t> war geboren</a:t>
            </a:r>
          </a:p>
          <a:p>
            <a:endParaRPr lang="de-DE" dirty="0"/>
          </a:p>
          <a:p>
            <a:r>
              <a:rPr lang="de-DE" dirty="0"/>
              <a:t>Ziele bei der Entwicklung von </a:t>
            </a:r>
            <a:r>
              <a:rPr lang="de-DE" dirty="0" err="1"/>
              <a:t>Git</a:t>
            </a:r>
            <a:endParaRPr lang="de-DE" dirty="0"/>
          </a:p>
          <a:p>
            <a:r>
              <a:rPr lang="de-DE" dirty="0"/>
              <a:t>- Geschwindigkeit</a:t>
            </a:r>
          </a:p>
          <a:p>
            <a:r>
              <a:rPr lang="de-DE" dirty="0"/>
              <a:t>- einfaches Design für den Benutzer</a:t>
            </a:r>
          </a:p>
          <a:p>
            <a:r>
              <a:rPr lang="de-DE" dirty="0"/>
              <a:t>- Gute Unterstützung von nicht-linearer Entwicklung, d.h. mehrere Entwicklungszweige sind parallel möglich (</a:t>
            </a:r>
            <a:r>
              <a:rPr lang="de-DE" dirty="0" err="1"/>
              <a:t>Branching</a:t>
            </a:r>
            <a:r>
              <a:rPr lang="de-DE" dirty="0"/>
              <a:t>, </a:t>
            </a:r>
            <a:r>
              <a:rPr lang="de-DE" dirty="0" err="1"/>
              <a:t>Merging</a:t>
            </a:r>
            <a:r>
              <a:rPr lang="de-DE" dirty="0"/>
              <a:t>)</a:t>
            </a:r>
          </a:p>
          <a:p>
            <a:r>
              <a:rPr lang="de-DE" dirty="0"/>
              <a:t>- Vollständig dezentrale Struktur d.h. jeder Nutzer hat lokale Kopie des </a:t>
            </a:r>
            <a:r>
              <a:rPr lang="de-DE" dirty="0" err="1"/>
              <a:t>Repositorys</a:t>
            </a:r>
            <a:r>
              <a:rPr lang="de-DE" dirty="0"/>
              <a:t> auf seinem Rechner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583261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Shell-Skripte als Basis </a:t>
            </a:r>
            <a:r>
              <a:rPr lang="de-DE" sz="1200" dirty="0">
                <a:sym typeface="Wingdings" pitchFamily="2" charset="2"/>
              </a:rPr>
              <a:t>(-5, im wesentlichen </a:t>
            </a:r>
            <a:r>
              <a:rPr lang="de-DE" sz="1200" dirty="0" err="1">
                <a:sym typeface="Wingdings" pitchFamily="2" charset="2"/>
              </a:rPr>
              <a:t>nachteil</a:t>
            </a:r>
            <a:r>
              <a:rPr lang="de-DE" sz="1200" dirty="0">
                <a:sym typeface="Wingdings" pitchFamily="2" charset="2"/>
              </a:rPr>
              <a:t> für </a:t>
            </a:r>
            <a:r>
              <a:rPr lang="de-DE" sz="1200" dirty="0" err="1">
                <a:sym typeface="Wingdings" pitchFamily="2" charset="2"/>
              </a:rPr>
              <a:t>windows</a:t>
            </a:r>
            <a:r>
              <a:rPr lang="de-DE" sz="1200" dirty="0">
                <a:sym typeface="Wingdings" pitchFamily="2" charset="2"/>
              </a:rPr>
              <a:t> </a:t>
            </a:r>
            <a:r>
              <a:rPr lang="de-DE" sz="1200" dirty="0" err="1">
                <a:sym typeface="Wingdings" pitchFamily="2" charset="2"/>
              </a:rPr>
              <a:t>user</a:t>
            </a:r>
            <a:r>
              <a:rPr lang="de-DE" sz="1200" dirty="0">
                <a:sym typeface="Wingdings" pitchFamily="2" charset="2"/>
              </a:rPr>
              <a:t>, außerdem problematisch bei </a:t>
            </a:r>
            <a:r>
              <a:rPr lang="de-DE" sz="1200" dirty="0" err="1">
                <a:sym typeface="Wingdings" pitchFamily="2" charset="2"/>
              </a:rPr>
              <a:t>integration</a:t>
            </a:r>
            <a:r>
              <a:rPr lang="de-DE" sz="1200" dirty="0">
                <a:sym typeface="Wingdings" pitchFamily="2" charset="2"/>
              </a:rPr>
              <a:t> wegen nicht-persistenter </a:t>
            </a:r>
            <a:r>
              <a:rPr lang="de-DE" sz="1200" dirty="0" err="1">
                <a:sym typeface="Wingdings" pitchFamily="2" charset="2"/>
              </a:rPr>
              <a:t>sessions</a:t>
            </a:r>
            <a:r>
              <a:rPr lang="de-DE" sz="1200" dirty="0">
                <a:sym typeface="Wingdings" pitchFamily="2" charset="2"/>
              </a:rPr>
              <a:t>)</a:t>
            </a: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Toolkit Design </a:t>
            </a:r>
            <a:r>
              <a:rPr lang="de-DE" sz="1200" dirty="0">
                <a:sym typeface="Wingdings" pitchFamily="2" charset="2"/>
              </a:rPr>
              <a:t>(+3, </a:t>
            </a:r>
            <a:r>
              <a:rPr lang="de-DE" sz="1200" dirty="0" err="1">
                <a:sym typeface="Wingdings" pitchFamily="2" charset="2"/>
              </a:rPr>
              <a:t>idee</a:t>
            </a:r>
            <a:r>
              <a:rPr lang="de-DE" sz="1200" dirty="0">
                <a:sym typeface="Wingdings" pitchFamily="2" charset="2"/>
              </a:rPr>
              <a:t> von </a:t>
            </a:r>
            <a:r>
              <a:rPr lang="de-DE" sz="1200" dirty="0" err="1">
                <a:sym typeface="Wingdings" pitchFamily="2" charset="2"/>
              </a:rPr>
              <a:t>plumbing</a:t>
            </a:r>
            <a:r>
              <a:rPr lang="de-DE" sz="1200" dirty="0">
                <a:sym typeface="Wingdings" pitchFamily="2" charset="2"/>
              </a:rPr>
              <a:t> und </a:t>
            </a:r>
            <a:r>
              <a:rPr lang="de-DE" sz="1200" dirty="0" err="1">
                <a:sym typeface="Wingdings" pitchFamily="2" charset="2"/>
              </a:rPr>
              <a:t>porcellain</a:t>
            </a:r>
            <a:r>
              <a:rPr lang="de-DE" sz="1200" dirty="0">
                <a:sym typeface="Wingdings" pitchFamily="2" charset="2"/>
              </a:rPr>
              <a:t> könnte die </a:t>
            </a:r>
            <a:r>
              <a:rPr lang="de-DE" sz="1200" dirty="0" err="1">
                <a:sym typeface="Wingdings" pitchFamily="2" charset="2"/>
              </a:rPr>
              <a:t>arbeit</a:t>
            </a:r>
            <a:r>
              <a:rPr lang="de-DE" sz="1200" dirty="0">
                <a:sym typeface="Wingdings" pitchFamily="2" charset="2"/>
              </a:rPr>
              <a:t> am </a:t>
            </a:r>
            <a:r>
              <a:rPr lang="de-DE" sz="1200" dirty="0" err="1">
                <a:sym typeface="Wingdings" pitchFamily="2" charset="2"/>
              </a:rPr>
              <a:t>git</a:t>
            </a:r>
            <a:r>
              <a:rPr lang="de-DE" sz="1200" dirty="0">
                <a:sym typeface="Wingdings" pitchFamily="2" charset="2"/>
              </a:rPr>
              <a:t> </a:t>
            </a:r>
            <a:r>
              <a:rPr lang="de-DE" sz="1200" dirty="0" err="1">
                <a:sym typeface="Wingdings" pitchFamily="2" charset="2"/>
              </a:rPr>
              <a:t>core</a:t>
            </a:r>
            <a:r>
              <a:rPr lang="de-DE" sz="1200" dirty="0">
                <a:sym typeface="Wingdings" pitchFamily="2" charset="2"/>
              </a:rPr>
              <a:t> </a:t>
            </a:r>
            <a:r>
              <a:rPr lang="de-DE" sz="1200" dirty="0" err="1">
                <a:sym typeface="Wingdings" pitchFamily="2" charset="2"/>
              </a:rPr>
              <a:t>projekt</a:t>
            </a:r>
            <a:r>
              <a:rPr lang="de-DE" sz="1200" dirty="0">
                <a:sym typeface="Wingdings" pitchFamily="2" charset="2"/>
              </a:rPr>
              <a:t> selbst vereinfachen...)</a:t>
            </a: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keine </a:t>
            </a:r>
            <a:r>
              <a:rPr lang="de-DE" sz="1200" dirty="0" err="1"/>
              <a:t>Bibliothekenunterstützung</a:t>
            </a:r>
            <a:r>
              <a:rPr lang="de-DE" sz="1200" dirty="0"/>
              <a:t> </a:t>
            </a:r>
            <a:r>
              <a:rPr lang="de-DE" sz="1200" dirty="0">
                <a:sym typeface="Wingdings" pitchFamily="2" charset="2"/>
              </a:rPr>
              <a:t>(-3, ...tut sie aber nicht)</a:t>
            </a:r>
            <a:endParaRPr lang="de-DE" sz="1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17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442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&amp; SVN: </a:t>
            </a:r>
          </a:p>
          <a:p>
            <a:r>
              <a:rPr lang="de-DE" dirty="0" err="1"/>
              <a:t>Versioskontrollsysteme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Git</a:t>
            </a:r>
            <a:r>
              <a:rPr lang="de-DE" dirty="0"/>
              <a:t>:</a:t>
            </a:r>
          </a:p>
          <a:p>
            <a:r>
              <a:rPr lang="de-DE" dirty="0"/>
              <a:t>Verteilt: Beim Klonen lädt man die gesamte Geschichte des </a:t>
            </a:r>
            <a:r>
              <a:rPr lang="de-DE" dirty="0" err="1"/>
              <a:t>Repositories</a:t>
            </a:r>
            <a:r>
              <a:rPr lang="de-DE" dirty="0"/>
              <a:t> (nur eine .</a:t>
            </a:r>
            <a:r>
              <a:rPr lang="de-DE" dirty="0" err="1"/>
              <a:t>git</a:t>
            </a:r>
            <a:r>
              <a:rPr lang="de-DE" dirty="0"/>
              <a:t> Datei an der Wurzel)</a:t>
            </a:r>
          </a:p>
          <a:p>
            <a:r>
              <a:rPr lang="de-DE" dirty="0"/>
              <a:t>+ Änderungen können Schrittweise nachvollzogen und kommentiert werden (</a:t>
            </a:r>
            <a:r>
              <a:rPr lang="de-DE" dirty="0" err="1"/>
              <a:t>Staging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)</a:t>
            </a:r>
          </a:p>
          <a:p>
            <a:r>
              <a:rPr lang="de-DE" dirty="0"/>
              <a:t>+ Änderungen können gestückelt hochgeladen werden (</a:t>
            </a:r>
            <a:r>
              <a:rPr lang="de-DE" dirty="0" err="1"/>
              <a:t>patch</a:t>
            </a:r>
            <a:r>
              <a:rPr lang="de-DE" dirty="0"/>
              <a:t> </a:t>
            </a:r>
            <a:r>
              <a:rPr lang="de-DE" dirty="0" err="1"/>
              <a:t>staging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/>
              <a:t>SVN:</a:t>
            </a:r>
          </a:p>
          <a:p>
            <a:r>
              <a:rPr lang="de-DE" dirty="0"/>
              <a:t>Zentralisiert: Beim Klonen lädt man eine bestimmte Version des </a:t>
            </a:r>
            <a:r>
              <a:rPr lang="de-DE" dirty="0" err="1"/>
              <a:t>Repositories</a:t>
            </a:r>
            <a:r>
              <a:rPr lang="de-DE" dirty="0"/>
              <a:t> (in jedem Ordner eine .</a:t>
            </a:r>
            <a:r>
              <a:rPr lang="de-DE" dirty="0" err="1"/>
              <a:t>svn</a:t>
            </a:r>
            <a:r>
              <a:rPr lang="de-DE" dirty="0"/>
              <a:t> Datei)</a:t>
            </a:r>
          </a:p>
          <a:p>
            <a:r>
              <a:rPr lang="de-DE" dirty="0"/>
              <a:t>+ auch offline sind </a:t>
            </a:r>
            <a:r>
              <a:rPr lang="de-DE" dirty="0" err="1"/>
              <a:t>commits</a:t>
            </a:r>
            <a:r>
              <a:rPr lang="de-DE" dirty="0"/>
              <a:t> möglich</a:t>
            </a:r>
          </a:p>
          <a:p>
            <a:r>
              <a:rPr lang="de-DE" dirty="0"/>
              <a:t>+ für Manager übersichtlicher (da nur ein </a:t>
            </a:r>
            <a:r>
              <a:rPr lang="de-DE" dirty="0" err="1"/>
              <a:t>Repositorie</a:t>
            </a:r>
            <a:r>
              <a:rPr lang="de-DE" dirty="0"/>
              <a:t>)</a:t>
            </a:r>
          </a:p>
          <a:p>
            <a:r>
              <a:rPr lang="de-DE" dirty="0"/>
              <a:t>+ soll einfacher zu bedienen sein als </a:t>
            </a:r>
            <a:r>
              <a:rPr lang="de-DE" dirty="0" err="1"/>
              <a:t>Git</a:t>
            </a:r>
            <a:r>
              <a:rPr lang="de-DE" dirty="0"/>
              <a:t> (Features können direkt eingebaut werden, wobei es bei </a:t>
            </a:r>
            <a:r>
              <a:rPr lang="de-DE" dirty="0" err="1"/>
              <a:t>Git</a:t>
            </a:r>
            <a:r>
              <a:rPr lang="de-DE" dirty="0"/>
              <a:t> einen Zwischenschritt bedarf)</a:t>
            </a:r>
          </a:p>
          <a:p>
            <a:r>
              <a:rPr lang="de-DE" dirty="0"/>
              <a:t>+ manche fühlen sich sicherer bei dem Gedanken, dass alles auf einem Server liegt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30098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Branch: Verzweigung, sodass mehrere Versionen des Projektes parallel weiterentwickelt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83513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unversionierte</a:t>
            </a:r>
            <a:r>
              <a:rPr lang="de-DE" dirty="0"/>
              <a:t> Datei kann zur Versionskontrolle hinzugefügt werden (</a:t>
            </a:r>
            <a:r>
              <a:rPr lang="de-DE" dirty="0" err="1"/>
              <a:t>staged</a:t>
            </a:r>
            <a:r>
              <a:rPr lang="de-DE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versionierte Dateien werden in unverändert und verändert unterteilt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unveränderte Dateien können verändert werden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veränderte Dateien können </a:t>
            </a:r>
            <a:r>
              <a:rPr lang="de-DE" dirty="0" err="1"/>
              <a:t>staging</a:t>
            </a:r>
            <a:r>
              <a:rPr lang="de-DE" dirty="0"/>
              <a:t> Bereich (für </a:t>
            </a:r>
            <a:r>
              <a:rPr lang="de-DE" dirty="0" err="1"/>
              <a:t>commit</a:t>
            </a:r>
            <a:r>
              <a:rPr lang="de-DE" dirty="0"/>
              <a:t>) hinzugefügt werden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staging</a:t>
            </a:r>
            <a:r>
              <a:rPr lang="de-DE" dirty="0"/>
              <a:t> Bereich kann </a:t>
            </a:r>
            <a:r>
              <a:rPr lang="de-DE" dirty="0" err="1"/>
              <a:t>commited</a:t>
            </a:r>
            <a:r>
              <a:rPr lang="de-DE" dirty="0"/>
              <a:t> werden -&gt; dann zählen wieder alle Dateien als unverändert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309945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Ähnlichkeit zu bekannten Entwurfsmustern (nicht explizit so gebaut)</a:t>
            </a:r>
          </a:p>
          <a:p>
            <a:endParaRPr lang="de-DE" dirty="0"/>
          </a:p>
          <a:p>
            <a:r>
              <a:rPr lang="de-DE" dirty="0" err="1"/>
              <a:t>Plumbing</a:t>
            </a:r>
            <a:r>
              <a:rPr lang="de-DE" dirty="0"/>
              <a:t> and </a:t>
            </a:r>
            <a:r>
              <a:rPr lang="de-DE" dirty="0" err="1"/>
              <a:t>Porcelain</a:t>
            </a:r>
            <a:r>
              <a:rPr lang="de-DE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Kommandos in Abbildung: </a:t>
            </a:r>
            <a:r>
              <a:rPr lang="de-DE" dirty="0" err="1"/>
              <a:t>porecelain</a:t>
            </a:r>
            <a:r>
              <a:rPr lang="de-DE" dirty="0"/>
              <a:t> Kommandos -&gt; nutzerfreundlich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Porcelain</a:t>
            </a:r>
            <a:r>
              <a:rPr lang="de-DE" dirty="0"/>
              <a:t> Kommandos rufen </a:t>
            </a:r>
            <a:r>
              <a:rPr lang="de-DE" dirty="0" err="1"/>
              <a:t>plumbing</a:t>
            </a:r>
            <a:r>
              <a:rPr lang="de-DE" dirty="0"/>
              <a:t> Kommandos auf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Plumbing</a:t>
            </a:r>
            <a:r>
              <a:rPr lang="de-DE" dirty="0"/>
              <a:t> Kommandos: Unterkommandos, bilden die Basis, steuern </a:t>
            </a:r>
            <a:r>
              <a:rPr lang="de-DE" dirty="0" err="1"/>
              <a:t>low</a:t>
            </a:r>
            <a:r>
              <a:rPr lang="de-DE" dirty="0"/>
              <a:t>-level Operationen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Ähnlichkeiten zum </a:t>
            </a:r>
            <a:r>
              <a:rPr lang="de-DE" b="1" dirty="0" err="1"/>
              <a:t>Facade</a:t>
            </a:r>
            <a:r>
              <a:rPr lang="de-DE" dirty="0"/>
              <a:t>-Entwurfsmuster Der User nutzt fast nur </a:t>
            </a:r>
            <a:r>
              <a:rPr lang="de-DE" dirty="0" err="1"/>
              <a:t>Porcelain</a:t>
            </a:r>
            <a:r>
              <a:rPr lang="de-DE" dirty="0"/>
              <a:t>-Kommandos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Nur in Ausnahmefällen werden </a:t>
            </a:r>
            <a:r>
              <a:rPr lang="de-DE" dirty="0" err="1"/>
              <a:t>Plumbing</a:t>
            </a:r>
            <a:r>
              <a:rPr lang="de-DE" dirty="0"/>
              <a:t>-Kommandos verwendet (händische/tiefe Eingriffe, nie normale </a:t>
            </a:r>
            <a:r>
              <a:rPr lang="de-DE" dirty="0" err="1"/>
              <a:t>Git</a:t>
            </a:r>
            <a:r>
              <a:rPr lang="de-DE" dirty="0"/>
              <a:t>-Nutzung!)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Porcelain</a:t>
            </a:r>
            <a:r>
              <a:rPr lang="de-DE" dirty="0"/>
              <a:t>-Kommandos rufen in der inneren Struktur von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Plumbing</a:t>
            </a:r>
            <a:r>
              <a:rPr lang="de-DE" dirty="0"/>
              <a:t>-Kommandos auf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Ähnlichkeiten zu bekannten Architekturstilen (nicht explizit so gebaut)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Peer </a:t>
            </a:r>
            <a:r>
              <a:rPr lang="de-DE" dirty="0" err="1"/>
              <a:t>to</a:t>
            </a:r>
            <a:r>
              <a:rPr lang="de-DE" dirty="0"/>
              <a:t> Peer: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Zwischen verschiedenen entfernten </a:t>
            </a:r>
            <a:r>
              <a:rPr lang="de-DE" dirty="0" err="1"/>
              <a:t>Repositories</a:t>
            </a:r>
            <a:r>
              <a:rPr lang="de-DE" dirty="0"/>
              <a:t> besteht eine Art Peer-to-Peer Netzwerk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Client-Server: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Zusammenspiel zwischen remote- und </a:t>
            </a:r>
            <a:r>
              <a:rPr lang="de-DE" dirty="0" err="1"/>
              <a:t>local</a:t>
            </a:r>
            <a:r>
              <a:rPr lang="de-DE" dirty="0"/>
              <a:t>-Repository kann als Client-Server-Modell gesehen werden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Mithilfe von z.B. </a:t>
            </a:r>
            <a:r>
              <a:rPr lang="de-DE" dirty="0" err="1"/>
              <a:t>git</a:t>
            </a:r>
            <a:r>
              <a:rPr lang="de-DE" dirty="0"/>
              <a:t> pull wird ein Request zum Webserver (z.B. GitHub) gesendet, auf dem das remote-Repository liegt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Als Antwort kann der Webserver den Request entweder akzeptieren oder ablehnen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98744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Blob: </a:t>
            </a:r>
            <a:r>
              <a:rPr lang="en-US" dirty="0" err="1"/>
              <a:t>Ähnlich</a:t>
            </a:r>
            <a:r>
              <a:rPr lang="en-US" dirty="0"/>
              <a:t> einer </a:t>
            </a:r>
            <a:r>
              <a:rPr lang="en-US" dirty="0" err="1"/>
              <a:t>Datei</a:t>
            </a:r>
            <a:endParaRPr lang="en-US" dirty="0"/>
          </a:p>
          <a:p>
            <a:r>
              <a:rPr lang="en-US" dirty="0"/>
              <a:t>Tree: </a:t>
            </a:r>
            <a:r>
              <a:rPr lang="en-US" dirty="0" err="1"/>
              <a:t>Ähnlich</a:t>
            </a:r>
            <a:r>
              <a:rPr lang="en-US" dirty="0"/>
              <a:t> eines </a:t>
            </a:r>
            <a:r>
              <a:rPr lang="en-US" dirty="0" err="1"/>
              <a:t>Verzeichnisses</a:t>
            </a:r>
            <a:endParaRPr lang="en-US" dirty="0"/>
          </a:p>
          <a:p>
            <a:r>
              <a:rPr lang="en-US" dirty="0"/>
              <a:t>Commit: </a:t>
            </a:r>
            <a:r>
              <a:rPr lang="en-US" dirty="0" err="1"/>
              <a:t>Führt</a:t>
            </a:r>
            <a:r>
              <a:rPr lang="en-US" dirty="0"/>
              <a:t> </a:t>
            </a:r>
            <a:r>
              <a:rPr lang="en-US" dirty="0" err="1"/>
              <a:t>mehrere</a:t>
            </a:r>
            <a:r>
              <a:rPr lang="en-US" dirty="0"/>
              <a:t> tree- und blob-</a:t>
            </a:r>
            <a:r>
              <a:rPr lang="en-US" dirty="0" err="1"/>
              <a:t>Objekte</a:t>
            </a:r>
            <a:r>
              <a:rPr lang="en-US" dirty="0"/>
              <a:t> zu einer Art Snapshot-</a:t>
            </a:r>
            <a:r>
              <a:rPr lang="en-US" dirty="0" err="1"/>
              <a:t>Objekt</a:t>
            </a:r>
            <a:r>
              <a:rPr lang="en-US" dirty="0"/>
              <a:t> </a:t>
            </a:r>
            <a:r>
              <a:rPr lang="en-US" dirty="0" err="1"/>
              <a:t>zusammen</a:t>
            </a:r>
            <a:endParaRPr lang="en-US" dirty="0"/>
          </a:p>
          <a:p>
            <a:r>
              <a:rPr lang="en-US" dirty="0"/>
              <a:t>Tag: Pointer-</a:t>
            </a:r>
            <a:r>
              <a:rPr lang="en-US" dirty="0" err="1"/>
              <a:t>Objekt</a:t>
            </a:r>
            <a:r>
              <a:rPr lang="en-US" dirty="0"/>
              <a:t> auf einen </a:t>
            </a:r>
            <a:r>
              <a:rPr lang="en-US" dirty="0" err="1"/>
              <a:t>bestimmten</a:t>
            </a:r>
            <a:r>
              <a:rPr lang="en-US" dirty="0"/>
              <a:t> Commit</a:t>
            </a:r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0948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Git-References = Tags</a:t>
            </a:r>
          </a:p>
          <a:p>
            <a:r>
              <a:rPr lang="en-US" dirty="0"/>
              <a:t>Tags: Tags, Remote-HEAD, Remote-Branches, Local-HEAD, Local-Branches</a:t>
            </a:r>
          </a:p>
          <a:p>
            <a:r>
              <a:rPr lang="en-US" dirty="0"/>
              <a:t>Branches: Branches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Tags, die auf den </a:t>
            </a:r>
            <a:r>
              <a:rPr lang="en-US" dirty="0" err="1"/>
              <a:t>aktuellsten</a:t>
            </a:r>
            <a:r>
              <a:rPr lang="en-US" dirty="0"/>
              <a:t> Commit eines Branches </a:t>
            </a:r>
            <a:r>
              <a:rPr lang="en-US" dirty="0" err="1"/>
              <a:t>zeigen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11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994015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Anforderungen 1 und 2 allgemein für VCS</a:t>
            </a:r>
          </a:p>
          <a:p>
            <a:r>
              <a:rPr lang="de-DE" dirty="0"/>
              <a:t>3,4,5 konkrete GIT </a:t>
            </a:r>
            <a:r>
              <a:rPr lang="de-DE" dirty="0" err="1"/>
              <a:t>designanforderungen</a:t>
            </a:r>
            <a:r>
              <a:rPr lang="de-DE" dirty="0"/>
              <a:t> von </a:t>
            </a:r>
            <a:r>
              <a:rPr lang="de-DE" dirty="0" err="1"/>
              <a:t>Torvalds</a:t>
            </a:r>
            <a:endParaRPr lang="de-DE" dirty="0"/>
          </a:p>
          <a:p>
            <a:endParaRPr lang="de-DE" dirty="0"/>
          </a:p>
          <a:p>
            <a:r>
              <a:rPr lang="de-DE" dirty="0"/>
              <a:t>quelle Susan Potter (aus Buch </a:t>
            </a:r>
            <a:r>
              <a:rPr lang="de-DE" dirty="0" err="1"/>
              <a:t>architecture</a:t>
            </a:r>
            <a:r>
              <a:rPr lang="de-DE" dirty="0"/>
              <a:t> open </a:t>
            </a:r>
            <a:r>
              <a:rPr lang="de-DE" dirty="0" err="1"/>
              <a:t>source</a:t>
            </a:r>
            <a:r>
              <a:rPr lang="de-DE" dirty="0"/>
              <a:t> </a:t>
            </a:r>
            <a:r>
              <a:rPr lang="de-DE" dirty="0" err="1"/>
              <a:t>stuff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15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269278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Gerichtete azyklische Graphen als Repräsentation der Datenstruktur (+1, Strukturierter Ansatz zur Datenspeicherung), (+2, keine </a:t>
            </a:r>
            <a:r>
              <a:rPr lang="de-DE" sz="1200" dirty="0" err="1"/>
              <a:t>änderung</a:t>
            </a:r>
            <a:r>
              <a:rPr lang="de-DE" sz="1200" dirty="0"/>
              <a:t> in </a:t>
            </a:r>
            <a:r>
              <a:rPr lang="de-DE" sz="1200" dirty="0" err="1"/>
              <a:t>dateien</a:t>
            </a:r>
            <a:r>
              <a:rPr lang="de-DE" sz="1200" dirty="0"/>
              <a:t> bedeutet keine </a:t>
            </a:r>
            <a:r>
              <a:rPr lang="de-DE" sz="1200" dirty="0" err="1"/>
              <a:t>änderung</a:t>
            </a:r>
            <a:r>
              <a:rPr lang="de-DE" sz="1200" dirty="0"/>
              <a:t> im </a:t>
            </a:r>
            <a:r>
              <a:rPr lang="de-DE" sz="1200" dirty="0" err="1"/>
              <a:t>graph</a:t>
            </a:r>
            <a:r>
              <a:rPr lang="de-DE" sz="1200" dirty="0"/>
              <a:t>), (+3, unterschiedliche </a:t>
            </a:r>
            <a:r>
              <a:rPr lang="de-DE" sz="1200" dirty="0" err="1"/>
              <a:t>graphen</a:t>
            </a:r>
            <a:r>
              <a:rPr lang="de-DE" sz="1200" dirty="0"/>
              <a:t> können </a:t>
            </a:r>
            <a:r>
              <a:rPr lang="de-DE" sz="1200" dirty="0" err="1"/>
              <a:t>gemerged</a:t>
            </a:r>
            <a:r>
              <a:rPr lang="de-DE" sz="1200" dirty="0"/>
              <a:t> werden und gleiche teile beibehalten werden, ermöglicht </a:t>
            </a:r>
            <a:r>
              <a:rPr lang="de-DE" sz="1200" dirty="0" err="1"/>
              <a:t>branching</a:t>
            </a:r>
            <a:r>
              <a:rPr lang="de-DE" sz="1200" dirty="0"/>
              <a:t>), (-5, </a:t>
            </a:r>
            <a:r>
              <a:rPr lang="de-DE" sz="1200" dirty="0" err="1"/>
              <a:t>repository</a:t>
            </a:r>
            <a:r>
              <a:rPr lang="de-DE" sz="1200" dirty="0"/>
              <a:t> speichert nicht nur </a:t>
            </a:r>
            <a:r>
              <a:rPr lang="de-DE" sz="1200" dirty="0" err="1"/>
              <a:t>diffs</a:t>
            </a:r>
            <a:r>
              <a:rPr lang="de-DE" sz="1200" dirty="0"/>
              <a:t> der </a:t>
            </a:r>
            <a:r>
              <a:rPr lang="de-DE" sz="1200" dirty="0" err="1"/>
              <a:t>dateien</a:t>
            </a:r>
            <a:r>
              <a:rPr lang="de-DE" sz="1200" dirty="0"/>
              <a:t> sondern immer den gesamten </a:t>
            </a:r>
            <a:r>
              <a:rPr lang="de-DE" sz="1200" dirty="0" err="1"/>
              <a:t>graph</a:t>
            </a:r>
            <a:r>
              <a:rPr lang="de-DE" sz="1200" dirty="0"/>
              <a:t> und </a:t>
            </a:r>
            <a:r>
              <a:rPr lang="de-DE" sz="1200" dirty="0" err="1"/>
              <a:t>dateiinhalte</a:t>
            </a:r>
            <a:r>
              <a:rPr lang="de-DE" sz="1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SHAs als Identifier für GIT Objekte (+2, gleicher SHA heißt keine Änderung), (+3, </a:t>
            </a:r>
            <a:r>
              <a:rPr lang="de-DE" sz="1200" dirty="0" err="1"/>
              <a:t>unique</a:t>
            </a:r>
            <a:r>
              <a:rPr lang="de-DE" sz="1200" dirty="0"/>
              <a:t> </a:t>
            </a:r>
            <a:r>
              <a:rPr lang="de-DE" sz="1200" dirty="0" err="1"/>
              <a:t>identifier</a:t>
            </a:r>
            <a:r>
              <a:rPr lang="de-DE" sz="1200" dirty="0"/>
              <a:t> benötigt um unterschiedliche </a:t>
            </a:r>
            <a:r>
              <a:rPr lang="de-DE" sz="1200" dirty="0" err="1"/>
              <a:t>bearbeiter</a:t>
            </a:r>
            <a:r>
              <a:rPr lang="de-DE" sz="1200" dirty="0"/>
              <a:t> festzustellen), (+4, bei kopieren oder anderer </a:t>
            </a:r>
            <a:r>
              <a:rPr lang="de-DE" sz="1200" dirty="0" err="1"/>
              <a:t>datenkorrumpierung</a:t>
            </a:r>
            <a:r>
              <a:rPr lang="de-DE" sz="1200" dirty="0"/>
              <a:t> ändert sich der SHA), (+5, vereinfacht </a:t>
            </a:r>
            <a:r>
              <a:rPr lang="de-DE" sz="1200" dirty="0" err="1"/>
              <a:t>festellen</a:t>
            </a:r>
            <a:r>
              <a:rPr lang="de-DE" sz="1200" dirty="0"/>
              <a:t> von </a:t>
            </a:r>
            <a:r>
              <a:rPr lang="de-DE" sz="1200" dirty="0" err="1"/>
              <a:t>diff</a:t>
            </a:r>
            <a:r>
              <a:rPr lang="de-DE" sz="1200" dirty="0"/>
              <a:t> zwischen zwei </a:t>
            </a:r>
            <a:r>
              <a:rPr lang="de-DE" sz="1200" dirty="0" err="1"/>
              <a:t>dateien</a:t>
            </a:r>
            <a:r>
              <a:rPr lang="de-DE" sz="1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Trennung von lokalem und remote Repository (+1, </a:t>
            </a:r>
            <a:r>
              <a:rPr lang="de-DE" sz="1200" dirty="0" err="1"/>
              <a:t>versionierung</a:t>
            </a:r>
            <a:r>
              <a:rPr lang="de-DE" sz="1200" dirty="0"/>
              <a:t> gleichzeitig mit (</a:t>
            </a:r>
            <a:r>
              <a:rPr lang="de-DE" sz="1200" dirty="0" err="1"/>
              <a:t>server</a:t>
            </a:r>
            <a:r>
              <a:rPr lang="de-DE" sz="1200" dirty="0"/>
              <a:t>)-backup), (+3, offline arbeiten möglich), (+5, wegen offline-fähigkeit)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Definition vier primitiver GIT-Datentypen (+1, </a:t>
            </a:r>
            <a:r>
              <a:rPr lang="de-DE" sz="1200" dirty="0" err="1"/>
              <a:t>möglicht</a:t>
            </a:r>
            <a:r>
              <a:rPr lang="de-DE" sz="1200" dirty="0"/>
              <a:t> wenig komplexe und </a:t>
            </a:r>
            <a:r>
              <a:rPr lang="de-DE" sz="1200" dirty="0" err="1"/>
              <a:t>gleichzeit</a:t>
            </a:r>
            <a:r>
              <a:rPr lang="de-DE" sz="1200" dirty="0"/>
              <a:t> strukturgebende </a:t>
            </a:r>
            <a:r>
              <a:rPr lang="de-DE" sz="1200" dirty="0" err="1"/>
              <a:t>maßnahme</a:t>
            </a:r>
            <a:r>
              <a:rPr lang="de-DE" sz="1200" dirty="0"/>
              <a:t> durch </a:t>
            </a:r>
            <a:r>
              <a:rPr lang="de-DE" sz="1200" dirty="0" err="1"/>
              <a:t>einführung</a:t>
            </a:r>
            <a:r>
              <a:rPr lang="de-DE" sz="1200" dirty="0"/>
              <a:t> weniger </a:t>
            </a:r>
            <a:r>
              <a:rPr lang="de-DE" sz="1200" dirty="0" err="1"/>
              <a:t>datentypen</a:t>
            </a:r>
            <a:r>
              <a:rPr lang="de-DE" sz="1200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16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74415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88330" y="4356101"/>
            <a:ext cx="11368310" cy="8731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altLang="de-DE" noProof="0"/>
              <a:t>Mastertitelformat bearbeiten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88331" y="5499101"/>
            <a:ext cx="11368309" cy="3333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altLang="de-DE" noProof="0" dirty="0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5373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8">
            <a:extLst>
              <a:ext uri="{FF2B5EF4-FFF2-40B4-BE49-F238E27FC236}">
                <a16:creationId xmlns:a16="http://schemas.microsoft.com/office/drawing/2014/main" id="{DBA8EF1C-65FC-4F66-8276-07D11F944E4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8636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de-DE" altLang="de-DE">
              <a:solidFill>
                <a:schemeClr val="accent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F99E49F-69D7-4DD8-A898-ABA2934E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36AD71C5-1CDC-44FC-A387-66095DBDC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734" y="1042989"/>
            <a:ext cx="11167533" cy="477202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Line 14">
            <a:extLst>
              <a:ext uri="{FF2B5EF4-FFF2-40B4-BE49-F238E27FC236}">
                <a16:creationId xmlns:a16="http://schemas.microsoft.com/office/drawing/2014/main" id="{32F2C9A0-447F-4B77-BD7C-7A5FE34F6D8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6091238"/>
            <a:ext cx="12192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7" name="Picture 20" descr="TUBS_CO_70vH_150dpi">
            <a:extLst>
              <a:ext uri="{FF2B5EF4-FFF2-40B4-BE49-F238E27FC236}">
                <a16:creationId xmlns:a16="http://schemas.microsoft.com/office/drawing/2014/main" id="{7FDD4C20-F99C-4C4D-BB87-8F2CE9CAF4C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915026"/>
            <a:ext cx="1865529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AF949A04-FF50-4C7A-9ACE-5BCB669E24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6430" y="6170256"/>
            <a:ext cx="2063970" cy="57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69964775-999A-40D3-92B2-E3E1A969E3D4}"/>
              </a:ext>
            </a:extLst>
          </p:cNvPr>
          <p:cNvSpPr txBox="1"/>
          <p:nvPr userDrawn="1"/>
        </p:nvSpPr>
        <p:spPr>
          <a:xfrm>
            <a:off x="1865530" y="6113920"/>
            <a:ext cx="81459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0D12A71-A58E-40BE-A08F-1058245CE28C}" type="datetime1">
              <a:rPr lang="de-DE" altLang="de-DE" sz="800" smtClean="0"/>
              <a:t>21.01.2020</a:t>
            </a:fld>
            <a:r>
              <a:rPr lang="de-DE" altLang="de-DE" sz="800" dirty="0"/>
              <a:t> | Kopmann, Löhn, Richter, Rosenberg, Salem | Architektur - GIT | Seite </a:t>
            </a:r>
            <a:fld id="{5103C2F5-CAD6-4020-8144-FE16A2C7B9DC}" type="slidenum">
              <a:rPr lang="de-DE" altLang="de-DE" sz="800" smtClean="0"/>
              <a:t>‹Nr.›</a:t>
            </a:fld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80398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5734" y="111126"/>
            <a:ext cx="11167533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Mastertitelformat bearbeiten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5734" y="1042989"/>
            <a:ext cx="11167533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Mastertextformat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610996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8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190500" indent="-1889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2pPr>
      <a:lvl3pPr marL="361950" indent="-169863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3pPr>
      <a:lvl4pPr marL="542925" indent="-1793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4pPr>
      <a:lvl5pPr marL="742950" indent="-198438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5pPr>
      <a:lvl6pPr marL="12001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6573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1145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5717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willhayjr/the-architecture-and-history-of-git-a-distributed-version-control-system-62b17dd37742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0D7FD04A-5917-48B6-A0CF-E0CB11E59D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73" b="17509"/>
          <a:stretch/>
        </p:blipFill>
        <p:spPr>
          <a:xfrm>
            <a:off x="429750" y="1394181"/>
            <a:ext cx="11366433" cy="3213433"/>
          </a:xfrm>
          <a:prstGeom prst="rect">
            <a:avLst/>
          </a:prstGeom>
        </p:spPr>
      </p:pic>
      <p:sp>
        <p:nvSpPr>
          <p:cNvPr id="4" name="Rectangle 17">
            <a:extLst>
              <a:ext uri="{FF2B5EF4-FFF2-40B4-BE49-F238E27FC236}">
                <a16:creationId xmlns:a16="http://schemas.microsoft.com/office/drawing/2014/main" id="{5D6BB9E2-C626-411F-9034-13CB7EC9C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71" y="4101302"/>
            <a:ext cx="11368312" cy="2028036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de-DE" altLang="de-DE"/>
              <a:t>   </a:t>
            </a:r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4AABA238-5756-4521-99D0-AC5794DE3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73" y="6132631"/>
            <a:ext cx="11368310" cy="250824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pic>
        <p:nvPicPr>
          <p:cNvPr id="6" name="Picture 13" descr="TUBS_CO_150dpi">
            <a:extLst>
              <a:ext uri="{FF2B5EF4-FFF2-40B4-BE49-F238E27FC236}">
                <a16:creationId xmlns:a16="http://schemas.microsoft.com/office/drawing/2014/main" id="{18BE48F6-1A02-45D6-9909-CACEB4DA6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75" y="728663"/>
            <a:ext cx="2517775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6EBB014-9B6F-4E19-B42E-DF414631F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400" y="728663"/>
            <a:ext cx="2063970" cy="57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FB2C4D-03A5-41E8-A2E6-98FB3D9FB4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Architektur der Versionsverwaltungssoftware GIT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22E430D-2FC3-48CB-8F90-09EF75F6D6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Moritz Kopmann, Lea Löhn, Isabel Richter, Lisa Rosenberg, Nayel Fabian Salem</a:t>
            </a:r>
          </a:p>
        </p:txBody>
      </p:sp>
    </p:spTree>
    <p:extLst>
      <p:ext uri="{BB962C8B-B14F-4D97-AF65-F5344CB8AC3E}">
        <p14:creationId xmlns:p14="http://schemas.microsoft.com/office/powerpoint/2010/main" val="133509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F9C4E6-27CC-45E3-8B8C-CAEE50778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 der Datentypen: </a:t>
            </a:r>
            <a:r>
              <a:rPr lang="de-DE" dirty="0" err="1"/>
              <a:t>Git</a:t>
            </a:r>
            <a:r>
              <a:rPr lang="de-DE" dirty="0"/>
              <a:t>-Objects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3D95634C-3B51-4F77-B989-64E36F4368D2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293AC01-3063-40E7-A382-EA10B81509BB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7DD09E34-6E99-4619-B54D-0F43C78BC6DC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C56EEC1D-E428-40A7-8AF3-1E1D81553DFC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FA2B7F6E-2A87-44F0-ABD3-02085593BC70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1C49C5A-E46A-47B6-8B17-48C5B686E11C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144716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00C11706-C1F0-4A05-B603-1F7DCF204A70}"/>
              </a:ext>
            </a:extLst>
          </p:cNvPr>
          <p:cNvCxnSpPr>
            <a:cxnSpLocks/>
          </p:cNvCxnSpPr>
          <p:nvPr/>
        </p:nvCxnSpPr>
        <p:spPr>
          <a:xfrm>
            <a:off x="290355" y="2663915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792B3A8A-C1A5-424B-A313-F98A8C4F55BF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6D1CBCA3-5AD2-46A1-952A-8E2C23EA0899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24400A2-67B5-4296-8802-D2D8573246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8" t="4661" r="4357" b="3804"/>
          <a:stretch/>
        </p:blipFill>
        <p:spPr>
          <a:xfrm>
            <a:off x="1100445" y="1088740"/>
            <a:ext cx="5535606" cy="47255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200ECA4-81A7-4DEC-A5B3-C008A75EE3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" t="6295" r="3261" b="4736"/>
          <a:stretch/>
        </p:blipFill>
        <p:spPr>
          <a:xfrm>
            <a:off x="6996100" y="1178750"/>
            <a:ext cx="4365485" cy="453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5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A18F8B-5C8E-4E96-A348-B2C844AA6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 der Datentypen: </a:t>
            </a:r>
            <a:r>
              <a:rPr lang="de-DE" dirty="0" err="1"/>
              <a:t>Git</a:t>
            </a:r>
            <a:r>
              <a:rPr lang="de-DE" dirty="0"/>
              <a:t>-References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E4B602D5-A2D6-49BC-8262-F2D95F24A4D9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8F1EED6F-FA0D-421D-A05D-B1BC45BEA888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2AF193D0-78CE-4AFB-A70B-5EB28BA17FD2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69B3DCC6-799A-48A8-A0EF-F1000CC3783B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5146AE47-8859-4D32-8882-7421A5BD6825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A73C65B-6E8B-454A-84D0-A9B71873A979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144716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4C68D6BE-11BA-414C-82B2-CDDB7865B26D}"/>
              </a:ext>
            </a:extLst>
          </p:cNvPr>
          <p:cNvCxnSpPr>
            <a:cxnSpLocks/>
          </p:cNvCxnSpPr>
          <p:nvPr/>
        </p:nvCxnSpPr>
        <p:spPr>
          <a:xfrm>
            <a:off x="290355" y="2663915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AD301653-4529-4351-94C2-4344B2CDB206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C02D2ADB-AA99-4E39-9294-35E061520BC6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28D07755-87D5-4013-8382-FBF77D6F84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1" t="5471" r="6504" b="11054"/>
          <a:stretch/>
        </p:blipFill>
        <p:spPr>
          <a:xfrm>
            <a:off x="1183214" y="1808820"/>
            <a:ext cx="10538411" cy="3495668"/>
          </a:xfrm>
        </p:spPr>
      </p:pic>
    </p:spTree>
    <p:extLst>
      <p:ext uri="{BB962C8B-B14F-4D97-AF65-F5344CB8AC3E}">
        <p14:creationId xmlns:p14="http://schemas.microsoft.com/office/powerpoint/2010/main" val="409902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B163A3-8864-4413-8340-326B7728C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Zusammenhang zwischen der statischen und dynamischen 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4DCE66-5AC1-461F-890E-B4F31C01A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78EFF3D9-16AC-47A0-B7DC-134B8E33B2CC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F5B1058-EAF3-4C20-922B-6693CACE095C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F70EEA96-BBF6-4534-A17F-00D92A4C5E7B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7A9CBD3E-BFA0-4EB2-8D20-2A5BA46FEBAB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C7D60EC4-7084-4637-86C6-620E2DCB9585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03D3F11-B9F3-48A2-AEC5-5D8C75DFAC05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236139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B7EF1F08-C088-4AA9-9C5B-48C71CA24E03}"/>
              </a:ext>
            </a:extLst>
          </p:cNvPr>
          <p:cNvCxnSpPr>
            <a:cxnSpLocks/>
          </p:cNvCxnSpPr>
          <p:nvPr/>
        </p:nvCxnSpPr>
        <p:spPr>
          <a:xfrm>
            <a:off x="290355" y="3578143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71A2EDF3-4CD5-40D1-8BB1-0939D14F1216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804412CB-8DB8-42F4-92BE-50CEBB02D059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281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7653D9-0B75-4355-8360-25260335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Zusammenhang zwischen der statischen und dynamischen Sicht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7BC88BD7-579D-4936-86D4-4EFD67B6D5DF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636BECA8-9DE9-4051-BAEE-52A4E486E030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F2A3C682-EB62-4A4D-9C53-43D1D7219B61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C1473804-D2A9-48D6-B7C8-519CCBD1F6CF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0F54E876-63CD-4C82-9937-98D483A7703E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2290C9F3-40B0-4560-9237-1ABCC7B30A40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236139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2E77781B-944B-4325-8447-2C90859005DA}"/>
              </a:ext>
            </a:extLst>
          </p:cNvPr>
          <p:cNvCxnSpPr>
            <a:cxnSpLocks/>
          </p:cNvCxnSpPr>
          <p:nvPr/>
        </p:nvCxnSpPr>
        <p:spPr>
          <a:xfrm>
            <a:off x="290355" y="3578143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35219C98-04D2-4723-A9CF-4D24725961C6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5FC6B2D9-4E7E-4453-BF93-59C89E305342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5" name="Picture 14" descr="A picture containing orange, refrigerator&#10;&#10;Description automatically generated">
            <a:extLst>
              <a:ext uri="{FF2B5EF4-FFF2-40B4-BE49-F238E27FC236}">
                <a16:creationId xmlns:a16="http://schemas.microsoft.com/office/drawing/2014/main" id="{F9F5C6F6-CBF4-450F-9BC5-454B4437F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33" y="1133745"/>
            <a:ext cx="10924334" cy="459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02B4F8-E830-421B-A208-67A106E24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Systembewertung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AE6128-F8B0-48D0-941F-DBD9B5511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9531D4BE-FDB8-49C9-A1CE-DD37DE7586C2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C007E9C-03BA-415D-BBF1-DF88AD14926C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C74C4E79-C16A-43E0-B8F4-084D4093A45E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E54CCA89-6CD1-4E94-A4CF-3D433DD09714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578DBC75-9F51-4671-BFE3-0106162E634B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161D20D-F1BA-4CEF-B444-99C0BC85A45F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3275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73936D90-9DAA-443D-963B-AAD501A4454A}"/>
              </a:ext>
            </a:extLst>
          </p:cNvPr>
          <p:cNvCxnSpPr>
            <a:cxnSpLocks/>
          </p:cNvCxnSpPr>
          <p:nvPr/>
        </p:nvCxnSpPr>
        <p:spPr>
          <a:xfrm>
            <a:off x="290355" y="403525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A817C965-5888-4492-AED7-4BEF29D0FC2B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D7B4EACC-67A1-4B28-AC6F-D4F3EBDF23FC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052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02B4F8-E830-421B-A208-67A106E24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Systembewertung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AE6128-F8B0-48D0-941F-DBD9B5511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846" y="1198168"/>
            <a:ext cx="11167533" cy="4772025"/>
          </a:xfrm>
        </p:spPr>
        <p:txBody>
          <a:bodyPr/>
          <a:lstStyle/>
          <a:p>
            <a:r>
              <a:rPr lang="de-DE" sz="1800" b="1" dirty="0"/>
              <a:t>Designanforderungen</a:t>
            </a:r>
          </a:p>
          <a:p>
            <a:endParaRPr lang="de-DE" sz="1800" dirty="0"/>
          </a:p>
          <a:p>
            <a:pPr marL="342900" indent="-342900">
              <a:buFont typeface="+mj-lt"/>
              <a:buAutoNum type="arabicParenBoth"/>
            </a:pPr>
            <a:r>
              <a:rPr lang="de-DE" sz="1800" dirty="0"/>
              <a:t>Speichern von Daten</a:t>
            </a:r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  <a:p>
            <a:pPr marL="342900" indent="-342900">
              <a:buFont typeface="+mj-lt"/>
              <a:buAutoNum type="arabicParenBoth"/>
            </a:pPr>
            <a:r>
              <a:rPr lang="de-DE" sz="1800" dirty="0"/>
              <a:t>Verfolgung von Änderungen</a:t>
            </a:r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  <a:p>
            <a:pPr marL="342900" indent="-342900">
              <a:buFont typeface="+mj-lt"/>
              <a:buAutoNum type="arabicParenBoth"/>
            </a:pPr>
            <a:r>
              <a:rPr lang="de-DE" sz="1800" dirty="0"/>
              <a:t>Unterstützung verteilter Arbeitsabläufe</a:t>
            </a:r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  <a:p>
            <a:pPr marL="342900" indent="-342900">
              <a:buFont typeface="+mj-lt"/>
              <a:buAutoNum type="arabicParenBoth"/>
            </a:pPr>
            <a:r>
              <a:rPr lang="de-DE" sz="1800" dirty="0"/>
              <a:t>Mechanismen zur Erkennung korrumpierter Daten</a:t>
            </a:r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  <a:p>
            <a:pPr marL="342900" indent="-342900">
              <a:buFont typeface="+mj-lt"/>
              <a:buAutoNum type="arabicParenBoth"/>
            </a:pPr>
            <a:r>
              <a:rPr lang="de-DE" sz="1800" dirty="0"/>
              <a:t>hohe Leistungsfähigkeit</a:t>
            </a:r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9531D4BE-FDB8-49C9-A1CE-DD37DE7586C2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C007E9C-03BA-415D-BBF1-DF88AD14926C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C74C4E79-C16A-43E0-B8F4-084D4093A45E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E54CCA89-6CD1-4E94-A4CF-3D433DD09714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578DBC75-9F51-4671-BFE3-0106162E634B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161D20D-F1BA-4CEF-B444-99C0BC85A45F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3275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73936D90-9DAA-443D-963B-AAD501A4454A}"/>
              </a:ext>
            </a:extLst>
          </p:cNvPr>
          <p:cNvCxnSpPr>
            <a:cxnSpLocks/>
          </p:cNvCxnSpPr>
          <p:nvPr/>
        </p:nvCxnSpPr>
        <p:spPr>
          <a:xfrm>
            <a:off x="290355" y="403525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A817C965-5888-4492-AED7-4BEF29D0FC2B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D7B4EACC-67A1-4B28-AC6F-D4F3EBDF23FC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619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02B4F8-E830-421B-A208-67A106E24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Systembewertung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9531D4BE-FDB8-49C9-A1CE-DD37DE7586C2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C007E9C-03BA-415D-BBF1-DF88AD14926C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C74C4E79-C16A-43E0-B8F4-084D4093A45E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E54CCA89-6CD1-4E94-A4CF-3D433DD09714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578DBC75-9F51-4671-BFE3-0106162E634B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161D20D-F1BA-4CEF-B444-99C0BC85A45F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3275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73936D90-9DAA-443D-963B-AAD501A4454A}"/>
              </a:ext>
            </a:extLst>
          </p:cNvPr>
          <p:cNvCxnSpPr>
            <a:cxnSpLocks/>
          </p:cNvCxnSpPr>
          <p:nvPr/>
        </p:nvCxnSpPr>
        <p:spPr>
          <a:xfrm>
            <a:off x="290355" y="403525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A817C965-5888-4492-AED7-4BEF29D0FC2B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D7B4EACC-67A1-4B28-AC6F-D4F3EBDF23FC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EED655D8-2D74-9542-95C8-660AF1D7409E}"/>
              </a:ext>
            </a:extLst>
          </p:cNvPr>
          <p:cNvSpPr txBox="1">
            <a:spLocks/>
          </p:cNvSpPr>
          <p:nvPr/>
        </p:nvSpPr>
        <p:spPr bwMode="auto">
          <a:xfrm>
            <a:off x="706838" y="1198167"/>
            <a:ext cx="10159690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1800" b="1" kern="0" dirty="0"/>
              <a:t>Designmerkmale</a:t>
            </a:r>
          </a:p>
          <a:p>
            <a:endParaRPr lang="de-DE" sz="1800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Gerichtete azyklische Graphen als Repräsentation der Datenstruktur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SHAs als Identifier für GIT Objekte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Trennung von lokalem und remote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Definition vier primitiver GIT-Datentypen</a:t>
            </a:r>
          </a:p>
        </p:txBody>
      </p:sp>
    </p:spTree>
    <p:extLst>
      <p:ext uri="{BB962C8B-B14F-4D97-AF65-F5344CB8AC3E}">
        <p14:creationId xmlns:p14="http://schemas.microsoft.com/office/powerpoint/2010/main" val="111097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02B4F8-E830-421B-A208-67A106E24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Systembewertung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9531D4BE-FDB8-49C9-A1CE-DD37DE7586C2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C007E9C-03BA-415D-BBF1-DF88AD14926C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C74C4E79-C16A-43E0-B8F4-084D4093A45E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E54CCA89-6CD1-4E94-A4CF-3D433DD09714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578DBC75-9F51-4671-BFE3-0106162E634B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161D20D-F1BA-4CEF-B444-99C0BC85A45F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3275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73936D90-9DAA-443D-963B-AAD501A4454A}"/>
              </a:ext>
            </a:extLst>
          </p:cNvPr>
          <p:cNvCxnSpPr>
            <a:cxnSpLocks/>
          </p:cNvCxnSpPr>
          <p:nvPr/>
        </p:nvCxnSpPr>
        <p:spPr>
          <a:xfrm>
            <a:off x="290355" y="403525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A817C965-5888-4492-AED7-4BEF29D0FC2B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D7B4EACC-67A1-4B28-AC6F-D4F3EBDF23FC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EED655D8-2D74-9542-95C8-660AF1D7409E}"/>
              </a:ext>
            </a:extLst>
          </p:cNvPr>
          <p:cNvSpPr txBox="1">
            <a:spLocks/>
          </p:cNvSpPr>
          <p:nvPr/>
        </p:nvSpPr>
        <p:spPr bwMode="auto">
          <a:xfrm>
            <a:off x="706838" y="1198167"/>
            <a:ext cx="10159690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1800" b="1" kern="0" dirty="0"/>
              <a:t>Designmerkmale</a:t>
            </a:r>
          </a:p>
          <a:p>
            <a:endParaRPr lang="de-DE" sz="1800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Shell-Skripte als Basis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Toolkit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keine </a:t>
            </a:r>
            <a:r>
              <a:rPr lang="de-DE" sz="1800" dirty="0" err="1"/>
              <a:t>Bibliothekenunterstützung</a:t>
            </a:r>
            <a:endParaRPr lang="de-DE" sz="1800" dirty="0"/>
          </a:p>
          <a:p>
            <a:endParaRPr lang="de-DE" sz="1800" kern="0" dirty="0"/>
          </a:p>
        </p:txBody>
      </p:sp>
      <p:sp>
        <p:nvSpPr>
          <p:cNvPr id="3" name="Pfeil nach rechts 2">
            <a:extLst>
              <a:ext uri="{FF2B5EF4-FFF2-40B4-BE49-F238E27FC236}">
                <a16:creationId xmlns:a16="http://schemas.microsoft.com/office/drawing/2014/main" id="{BC414722-EB4E-1D48-BF44-7D8D952993CC}"/>
              </a:ext>
            </a:extLst>
          </p:cNvPr>
          <p:cNvSpPr/>
          <p:nvPr/>
        </p:nvSpPr>
        <p:spPr>
          <a:xfrm>
            <a:off x="5903388" y="480586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CCEC6121-9668-2E46-9E43-4A6D0789E99E}"/>
              </a:ext>
            </a:extLst>
          </p:cNvPr>
          <p:cNvSpPr txBox="1">
            <a:spLocks/>
          </p:cNvSpPr>
          <p:nvPr/>
        </p:nvSpPr>
        <p:spPr bwMode="auto">
          <a:xfrm>
            <a:off x="7266130" y="4644135"/>
            <a:ext cx="4477137" cy="1167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1800" b="1" kern="0" dirty="0"/>
              <a:t>Erfüllung wesentlicher Anforderungen</a:t>
            </a:r>
          </a:p>
          <a:p>
            <a:endParaRPr lang="de-DE" sz="1800" b="1" kern="0" dirty="0"/>
          </a:p>
          <a:p>
            <a:r>
              <a:rPr lang="de-DE" sz="1800" b="1" kern="0" dirty="0"/>
              <a:t>Potentiale: Integrierbarkeit in IDEs</a:t>
            </a:r>
            <a:endParaRPr lang="de-DE" sz="1800" dirty="0"/>
          </a:p>
          <a:p>
            <a:endParaRPr lang="de-DE" sz="1800" kern="0" dirty="0"/>
          </a:p>
        </p:txBody>
      </p:sp>
    </p:spTree>
    <p:extLst>
      <p:ext uri="{BB962C8B-B14F-4D97-AF65-F5344CB8AC3E}">
        <p14:creationId xmlns:p14="http://schemas.microsoft.com/office/powerpoint/2010/main" val="182582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834F6F-9EAC-44A1-BD5E-C9C7FC1A3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 &amp; Diskussion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CA15D8A7-E751-4EEA-B7FF-A580643988D9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B07788C-999A-40B9-929E-9E8F2A5FA28C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0A955E1D-1A60-469A-B322-291C1388F813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9D63426A-1A7D-4B7C-AC5E-94C81CF253ED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D3504FA4-9850-4D4C-9DD2-32C6884141E8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576FD471-73DB-4FED-82E3-BCE6BA2D2393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3275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8427D936-F862-4DE7-9914-A0EC435DC8E1}"/>
              </a:ext>
            </a:extLst>
          </p:cNvPr>
          <p:cNvCxnSpPr>
            <a:cxnSpLocks/>
          </p:cNvCxnSpPr>
          <p:nvPr/>
        </p:nvCxnSpPr>
        <p:spPr>
          <a:xfrm>
            <a:off x="290355" y="403525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C926A61B-3339-4283-93B3-13C259BDD291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6DC5324B-5908-473E-86A5-8A8DC9B31866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978F630-C141-423E-878A-D2C3B043B8FB}"/>
              </a:ext>
            </a:extLst>
          </p:cNvPr>
          <p:cNvSpPr txBox="1"/>
          <p:nvPr/>
        </p:nvSpPr>
        <p:spPr>
          <a:xfrm>
            <a:off x="10956540" y="5769260"/>
            <a:ext cx="11320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800" dirty="0"/>
              <a:t>[</a:t>
            </a:r>
            <a:r>
              <a:rPr lang="de-DE" sz="800" dirty="0" err="1"/>
              <a:t>AbbX</a:t>
            </a:r>
            <a:r>
              <a:rPr lang="de-DE" sz="800" dirty="0"/>
              <a:t>, pixabay.com]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BB650E-F5E8-4B16-8D11-E73A8ABD8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883" y="1571447"/>
            <a:ext cx="5945234" cy="371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0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4B5C4714-2760-4D38-A859-0C533E46E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111126"/>
            <a:ext cx="11167533" cy="708025"/>
          </a:xfrm>
        </p:spPr>
        <p:txBody>
          <a:bodyPr/>
          <a:lstStyle/>
          <a:p>
            <a:r>
              <a:rPr lang="de-DE" dirty="0"/>
              <a:t>Bildquellen</a:t>
            </a:r>
          </a:p>
        </p:txBody>
      </p:sp>
      <p:graphicFrame>
        <p:nvGraphicFramePr>
          <p:cNvPr id="5" name="Inhaltsplatzhalter 5">
            <a:extLst>
              <a:ext uri="{FF2B5EF4-FFF2-40B4-BE49-F238E27FC236}">
                <a16:creationId xmlns:a16="http://schemas.microsoft.com/office/drawing/2014/main" id="{67DE1E39-0CE4-4E21-8120-8EAD3437CE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0150692"/>
              </p:ext>
            </p:extLst>
          </p:nvPr>
        </p:nvGraphicFramePr>
        <p:xfrm>
          <a:off x="576263" y="1042988"/>
          <a:ext cx="11166474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4312">
                  <a:extLst>
                    <a:ext uri="{9D8B030D-6E8A-4147-A177-3AD203B41FA5}">
                      <a16:colId xmlns:a16="http://schemas.microsoft.com/office/drawing/2014/main" val="2628356351"/>
                    </a:ext>
                  </a:extLst>
                </a:gridCol>
                <a:gridCol w="9472162">
                  <a:extLst>
                    <a:ext uri="{9D8B030D-6E8A-4147-A177-3AD203B41FA5}">
                      <a16:colId xmlns:a16="http://schemas.microsoft.com/office/drawing/2014/main" val="3228828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[Abb1, Titelbild]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https://medium.com/tech-tajawal/git-is-easier-than-you-imagine-e836ba134891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239597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09079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865399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657657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36633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271945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40632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76560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189526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448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438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2C0F369E-9D56-40D7-A292-2547B64E4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111126"/>
            <a:ext cx="11167533" cy="708025"/>
          </a:xfrm>
        </p:spPr>
        <p:txBody>
          <a:bodyPr/>
          <a:lstStyle/>
          <a:p>
            <a:r>
              <a:rPr lang="de-DE" dirty="0"/>
              <a:t>Struktur des Vortrags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91D6CED-D9A2-47FC-B765-53C6209F2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083457"/>
            <a:ext cx="7590230" cy="446589"/>
          </a:xfrm>
        </p:spPr>
        <p:txBody>
          <a:bodyPr anchor="ctr" anchorCtr="0"/>
          <a:lstStyle/>
          <a:p>
            <a:r>
              <a:rPr lang="de-DE" sz="2200" b="1" dirty="0"/>
              <a:t>Motivation von GIT zur Versionsverwaltung</a:t>
            </a: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A7D8FD3A-42C3-48F0-BCDE-75772126FAB8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17C2E115-A8A1-45FA-BD34-77168E8A19C1}"/>
              </a:ext>
            </a:extLst>
          </p:cNvPr>
          <p:cNvSpPr txBox="1">
            <a:spLocks/>
          </p:cNvSpPr>
          <p:nvPr/>
        </p:nvSpPr>
        <p:spPr bwMode="auto">
          <a:xfrm>
            <a:off x="1116000" y="1983457"/>
            <a:ext cx="7320260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dirty="0"/>
              <a:t>Workflow</a:t>
            </a:r>
            <a:endParaRPr lang="de-DE" sz="2200" b="1" kern="0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817DD91-DF30-4445-B434-F28EC16A643B}"/>
              </a:ext>
            </a:extLst>
          </p:cNvPr>
          <p:cNvSpPr txBox="1">
            <a:spLocks/>
          </p:cNvSpPr>
          <p:nvPr/>
        </p:nvSpPr>
        <p:spPr bwMode="auto">
          <a:xfrm>
            <a:off x="1656000" y="2883457"/>
            <a:ext cx="9426409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kern="0" dirty="0"/>
              <a:t>Architektur der Datentypen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A9DB4B8-3CA7-46FE-A0C2-8EC7B944B9CE}"/>
              </a:ext>
            </a:extLst>
          </p:cNvPr>
          <p:cNvSpPr txBox="1">
            <a:spLocks/>
          </p:cNvSpPr>
          <p:nvPr/>
        </p:nvSpPr>
        <p:spPr bwMode="auto">
          <a:xfrm>
            <a:off x="2195999" y="3783457"/>
            <a:ext cx="8985565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kern="0" dirty="0"/>
              <a:t>Zusammenhang zwischen der statischen und dynamischen Sicht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1001199-C3D4-4E8B-ACF4-C7A7EBE47F72}"/>
              </a:ext>
            </a:extLst>
          </p:cNvPr>
          <p:cNvSpPr txBox="1">
            <a:spLocks/>
          </p:cNvSpPr>
          <p:nvPr/>
        </p:nvSpPr>
        <p:spPr bwMode="auto">
          <a:xfrm>
            <a:off x="2736000" y="4683457"/>
            <a:ext cx="6644216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kern="0" dirty="0"/>
              <a:t>Systembewertung</a:t>
            </a:r>
          </a:p>
        </p:txBody>
      </p:sp>
      <p:sp>
        <p:nvSpPr>
          <p:cNvPr id="11" name="Oval 4">
            <a:extLst>
              <a:ext uri="{FF2B5EF4-FFF2-40B4-BE49-F238E27FC236}">
                <a16:creationId xmlns:a16="http://schemas.microsoft.com/office/drawing/2014/main" id="{D7519EE2-B477-4A73-A206-B047C9F91E4D}"/>
              </a:ext>
            </a:extLst>
          </p:cNvPr>
          <p:cNvSpPr/>
          <p:nvPr/>
        </p:nvSpPr>
        <p:spPr>
          <a:xfrm>
            <a:off x="200355" y="21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C1DE1F45-86BF-4540-BEDB-668AA8E0C053}"/>
              </a:ext>
            </a:extLst>
          </p:cNvPr>
          <p:cNvSpPr/>
          <p:nvPr/>
        </p:nvSpPr>
        <p:spPr>
          <a:xfrm>
            <a:off x="200355" y="30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4">
            <a:extLst>
              <a:ext uri="{FF2B5EF4-FFF2-40B4-BE49-F238E27FC236}">
                <a16:creationId xmlns:a16="http://schemas.microsoft.com/office/drawing/2014/main" id="{BC8A9FF9-BF7F-4B39-98EE-DEE085CF7E4F}"/>
              </a:ext>
            </a:extLst>
          </p:cNvPr>
          <p:cNvSpPr/>
          <p:nvPr/>
        </p:nvSpPr>
        <p:spPr>
          <a:xfrm>
            <a:off x="200355" y="39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4">
            <a:extLst>
              <a:ext uri="{FF2B5EF4-FFF2-40B4-BE49-F238E27FC236}">
                <a16:creationId xmlns:a16="http://schemas.microsoft.com/office/drawing/2014/main" id="{736039A0-6F2A-4EB4-885D-1D13682CC428}"/>
              </a:ext>
            </a:extLst>
          </p:cNvPr>
          <p:cNvSpPr/>
          <p:nvPr/>
        </p:nvSpPr>
        <p:spPr>
          <a:xfrm>
            <a:off x="200355" y="48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30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7.40741E-7 L 0.04427 0.00116 " pathEditMode="fixed" rAng="0" ptsTypes="AA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4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7.40741E-7 L 0.08489 0.00116 " pathEditMode="fixed" rAng="0" ptsTypes="AA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45" y="4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7.40741E-7 L 0.13281 0.00116 " pathEditMode="fixed" rAng="0" ptsTypes="AA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41" y="4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7.40741E-7 L 0.16979 0.00116 " pathEditMode="fixed" rAng="0" ptsTypes="AA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9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P spid="8" grpId="0"/>
      <p:bldP spid="9" grpId="0"/>
      <p:bldP spid="10" grpId="0"/>
      <p:bldP spid="11" grpId="0" animBg="1"/>
      <p:bldP spid="12" grpId="0" animBg="1"/>
      <p:bldP spid="13" grpId="0" animBg="1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088CFC69-9B8F-45C3-9362-7F3E85E73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111126"/>
            <a:ext cx="11167533" cy="708025"/>
          </a:xfrm>
        </p:spPr>
        <p:txBody>
          <a:bodyPr/>
          <a:lstStyle/>
          <a:p>
            <a:r>
              <a:rPr lang="de-DE" dirty="0"/>
              <a:t>Literatur</a:t>
            </a:r>
          </a:p>
        </p:txBody>
      </p:sp>
      <p:graphicFrame>
        <p:nvGraphicFramePr>
          <p:cNvPr id="5" name="Inhaltsplatzhalter 5">
            <a:extLst>
              <a:ext uri="{FF2B5EF4-FFF2-40B4-BE49-F238E27FC236}">
                <a16:creationId xmlns:a16="http://schemas.microsoft.com/office/drawing/2014/main" id="{9A75FE95-B528-486F-9879-D1BD726FEF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8616033"/>
              </p:ext>
            </p:extLst>
          </p:nvPr>
        </p:nvGraphicFramePr>
        <p:xfrm>
          <a:off x="576263" y="1042988"/>
          <a:ext cx="11166474" cy="359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187">
                  <a:extLst>
                    <a:ext uri="{9D8B030D-6E8A-4147-A177-3AD203B41FA5}">
                      <a16:colId xmlns:a16="http://schemas.microsoft.com/office/drawing/2014/main" val="2628356351"/>
                    </a:ext>
                  </a:extLst>
                </a:gridCol>
                <a:gridCol w="10597287">
                  <a:extLst>
                    <a:ext uri="{9D8B030D-6E8A-4147-A177-3AD203B41FA5}">
                      <a16:colId xmlns:a16="http://schemas.microsoft.com/office/drawing/2014/main" val="3228828316"/>
                    </a:ext>
                  </a:extLst>
                </a:gridCol>
              </a:tblGrid>
              <a:tr h="251279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[1]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0" kern="0" dirty="0">
                          <a:solidFill>
                            <a:schemeClr val="tx1"/>
                          </a:solidFill>
                        </a:rPr>
                        <a:t>Brown, Amy / Wilson, Greg (2012): </a:t>
                      </a:r>
                      <a:r>
                        <a:rPr lang="en-US" sz="1600" b="0" kern="0" dirty="0">
                          <a:solidFill>
                            <a:schemeClr val="tx1"/>
                          </a:solidFill>
                        </a:rPr>
                        <a:t>The Architecture of Open Source Applications</a:t>
                      </a:r>
                      <a:endParaRPr lang="de-DE" sz="1600" b="0" kern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239597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2"/>
                        </a:rPr>
                        <a:t>https://medium.com/@willhayjr/the-architecture-and-history-of-git-a-distributed-version-control-system-62b17dd37742</a:t>
                      </a:r>
                      <a:endParaRPr lang="de-DE" sz="1600" kern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09079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[3]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Chacon, Scott / Straub, Ben (2020): Pro Git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865399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[4]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657657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[5]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36633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[6]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271945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[7]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40632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[8]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76560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[9]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189526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[10]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448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249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6C312D-02E2-4A92-950A-255038BA7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Struktur des Vortrags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92452CDB-440E-4E98-908A-F7DD55D11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083457"/>
            <a:ext cx="7590230" cy="446589"/>
          </a:xfrm>
        </p:spPr>
        <p:txBody>
          <a:bodyPr anchor="ctr" anchorCtr="0"/>
          <a:lstStyle/>
          <a:p>
            <a:r>
              <a:rPr lang="de-DE" sz="2200" b="1" dirty="0"/>
              <a:t>Motivation von GIT zur Versionsverwaltung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1ACBFB-671C-4707-86B3-CA4E2794F442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017FE3C-0454-4F54-91B5-F677A69F07DB}"/>
              </a:ext>
            </a:extLst>
          </p:cNvPr>
          <p:cNvSpPr txBox="1">
            <a:spLocks/>
          </p:cNvSpPr>
          <p:nvPr/>
        </p:nvSpPr>
        <p:spPr bwMode="auto">
          <a:xfrm>
            <a:off x="1116000" y="1983457"/>
            <a:ext cx="6240140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dirty="0"/>
              <a:t>Workflow</a:t>
            </a:r>
            <a:endParaRPr lang="de-DE" sz="2200" b="1" kern="0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5D7C178B-7E22-4A35-B0C3-2D3C3C67A9DA}"/>
              </a:ext>
            </a:extLst>
          </p:cNvPr>
          <p:cNvSpPr txBox="1">
            <a:spLocks/>
          </p:cNvSpPr>
          <p:nvPr/>
        </p:nvSpPr>
        <p:spPr bwMode="auto">
          <a:xfrm>
            <a:off x="1656000" y="2883457"/>
            <a:ext cx="9426409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kern="0" dirty="0"/>
              <a:t>Architektur der Datentypen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A255B98-25F7-4B11-9903-1FD956D99C11}"/>
              </a:ext>
            </a:extLst>
          </p:cNvPr>
          <p:cNvSpPr txBox="1">
            <a:spLocks/>
          </p:cNvSpPr>
          <p:nvPr/>
        </p:nvSpPr>
        <p:spPr bwMode="auto">
          <a:xfrm>
            <a:off x="2195999" y="3783457"/>
            <a:ext cx="9547268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kern="0" dirty="0"/>
              <a:t>Zusammenhang zwischen der statischen und dynamischen Sicht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F7BE2220-3C0F-46D6-A744-300F5077186A}"/>
              </a:ext>
            </a:extLst>
          </p:cNvPr>
          <p:cNvSpPr txBox="1">
            <a:spLocks/>
          </p:cNvSpPr>
          <p:nvPr/>
        </p:nvSpPr>
        <p:spPr bwMode="auto">
          <a:xfrm>
            <a:off x="2736000" y="4683457"/>
            <a:ext cx="5970290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kern="0" dirty="0"/>
              <a:t>Systembewertung</a:t>
            </a:r>
          </a:p>
        </p:txBody>
      </p:sp>
      <p:sp>
        <p:nvSpPr>
          <p:cNvPr id="10" name="Oval 4">
            <a:extLst>
              <a:ext uri="{FF2B5EF4-FFF2-40B4-BE49-F238E27FC236}">
                <a16:creationId xmlns:a16="http://schemas.microsoft.com/office/drawing/2014/main" id="{1854D3F6-3377-4629-BA5B-AA60CD283EF9}"/>
              </a:ext>
            </a:extLst>
          </p:cNvPr>
          <p:cNvSpPr/>
          <p:nvPr/>
        </p:nvSpPr>
        <p:spPr>
          <a:xfrm>
            <a:off x="740405" y="2126276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4">
            <a:extLst>
              <a:ext uri="{FF2B5EF4-FFF2-40B4-BE49-F238E27FC236}">
                <a16:creationId xmlns:a16="http://schemas.microsoft.com/office/drawing/2014/main" id="{41E51101-0C8F-4045-B219-F78B9194CFF5}"/>
              </a:ext>
            </a:extLst>
          </p:cNvPr>
          <p:cNvSpPr/>
          <p:nvPr/>
        </p:nvSpPr>
        <p:spPr>
          <a:xfrm>
            <a:off x="1235460" y="3026276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9C017775-6783-45EA-A02C-8709E15BC158}"/>
              </a:ext>
            </a:extLst>
          </p:cNvPr>
          <p:cNvSpPr/>
          <p:nvPr/>
        </p:nvSpPr>
        <p:spPr>
          <a:xfrm>
            <a:off x="1820525" y="3926276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4">
            <a:extLst>
              <a:ext uri="{FF2B5EF4-FFF2-40B4-BE49-F238E27FC236}">
                <a16:creationId xmlns:a16="http://schemas.microsoft.com/office/drawing/2014/main" id="{7DDE7455-667A-4F63-997D-B61D9C6310CB}"/>
              </a:ext>
            </a:extLst>
          </p:cNvPr>
          <p:cNvSpPr/>
          <p:nvPr/>
        </p:nvSpPr>
        <p:spPr>
          <a:xfrm>
            <a:off x="2270575" y="4826276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971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25000" decel="2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85185E-6 L -0.04427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4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25000" decel="2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85185E-6 L -0.08489 -0.00023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45" y="-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25000" decel="2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85185E-6 L -0.13281 -0.00023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1" y="-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25000" decel="2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85185E-6 L -0.16979 -0.00023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90" y="-2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DE759E0-D71D-4341-9898-56F8489AC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111126"/>
            <a:ext cx="11167533" cy="708025"/>
          </a:xfrm>
        </p:spPr>
        <p:txBody>
          <a:bodyPr/>
          <a:lstStyle/>
          <a:p>
            <a:r>
              <a:rPr lang="de-DE" dirty="0"/>
              <a:t>Struktur des Vortrags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39CDA69-FA81-4B53-9DD2-7C95391F49A8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B302E8D5-F5E2-48CF-AADD-48E4A16F175D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69B37825-CF45-4A2E-AE65-075AEFC02166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C4C2EE69-F651-4699-B805-7F196E228FD0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4">
            <a:extLst>
              <a:ext uri="{FF2B5EF4-FFF2-40B4-BE49-F238E27FC236}">
                <a16:creationId xmlns:a16="http://schemas.microsoft.com/office/drawing/2014/main" id="{D80048CC-3A9F-44F7-9F39-6C14B9F552D6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3139F5A5-5EBE-4B62-B8FA-04ADC1CE5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083457"/>
            <a:ext cx="6780140" cy="446589"/>
          </a:xfrm>
        </p:spPr>
        <p:txBody>
          <a:bodyPr anchor="ctr" anchorCtr="0"/>
          <a:lstStyle/>
          <a:p>
            <a:r>
              <a:rPr lang="de-DE" sz="2200" b="1" dirty="0"/>
              <a:t>Motivation von GIT zur Versionsverwaltung</a:t>
            </a:r>
          </a:p>
        </p:txBody>
      </p:sp>
    </p:spTree>
    <p:extLst>
      <p:ext uri="{BB962C8B-B14F-4D97-AF65-F5344CB8AC3E}">
        <p14:creationId xmlns:p14="http://schemas.microsoft.com/office/powerpoint/2010/main" val="378707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22222E-6 L 0.00078 -0.09722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4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A3602C5B-F524-40C6-9DD2-C8E27E3907A2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57095FA7-F218-4C5F-B650-880F0D9F6DB3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7162DA06-3248-4156-A049-6AC527D1BAEA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0ED2F459-DC6B-487A-8F42-0E805D22D279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4">
            <a:extLst>
              <a:ext uri="{FF2B5EF4-FFF2-40B4-BE49-F238E27FC236}">
                <a16:creationId xmlns:a16="http://schemas.microsoft.com/office/drawing/2014/main" id="{1D8FA4CE-4CD1-405D-ACB0-61AEB2D2C407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31A9940-E0F8-4155-8DEC-01FB0A8760F4}"/>
              </a:ext>
            </a:extLst>
          </p:cNvPr>
          <p:cNvCxnSpPr>
            <a:cxnSpLocks/>
            <a:stCxn id="5" idx="0"/>
            <a:endCxn id="9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B3272642-FDF6-4996-A955-AA0C7787422A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90355" y="1763815"/>
            <a:ext cx="0" cy="30605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el 1">
            <a:extLst>
              <a:ext uri="{FF2B5EF4-FFF2-40B4-BE49-F238E27FC236}">
                <a16:creationId xmlns:a16="http://schemas.microsoft.com/office/drawing/2014/main" id="{A4950D9B-B2CB-4552-AE96-1BAA07AC6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2" y="101078"/>
            <a:ext cx="11167533" cy="708025"/>
          </a:xfrm>
        </p:spPr>
        <p:txBody>
          <a:bodyPr/>
          <a:lstStyle/>
          <a:p>
            <a:r>
              <a:rPr lang="de-DE" dirty="0"/>
              <a:t>Motivation von GIT zur Versionsverwaltung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F8BCFA46-A4ED-294C-992B-1A3820FB0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734" y="1042989"/>
            <a:ext cx="11167533" cy="4772025"/>
          </a:xfrm>
        </p:spPr>
        <p:txBody>
          <a:bodyPr/>
          <a:lstStyle/>
          <a:p>
            <a:r>
              <a:rPr lang="de-DE" sz="1800" b="1" dirty="0"/>
              <a:t>Entstehungsgeschichte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2002 – 2005 </a:t>
            </a:r>
            <a:r>
              <a:rPr lang="de-DE" sz="1800" dirty="0" err="1"/>
              <a:t>BitKeeper</a:t>
            </a:r>
            <a:r>
              <a:rPr lang="de-DE" sz="18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2005 kein kostenloser Zugang mehr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2005 Geburt von </a:t>
            </a:r>
            <a:r>
              <a:rPr lang="de-DE" sz="1800" dirty="0" err="1"/>
              <a:t>Git</a:t>
            </a:r>
            <a:r>
              <a:rPr lang="de-DE" sz="1800" dirty="0"/>
              <a:t> </a:t>
            </a:r>
          </a:p>
          <a:p>
            <a:pPr marL="476250" lvl="1" indent="-285750">
              <a:buFont typeface="Arial" panose="020B0604020202020204" pitchFamily="34" charset="0"/>
              <a:buChar char="•"/>
            </a:pPr>
            <a:r>
              <a:rPr lang="de-DE" sz="1800" dirty="0"/>
              <a:t>eigene Entwicklung der Linux-Community</a:t>
            </a:r>
          </a:p>
          <a:p>
            <a:pPr marL="476250" lvl="1" indent="-285750">
              <a:buFont typeface="Arial" panose="020B0604020202020204" pitchFamily="34" charset="0"/>
              <a:buChar char="•"/>
            </a:pPr>
            <a:r>
              <a:rPr lang="de-DE" sz="1800" dirty="0"/>
              <a:t>angestoßen von Linus </a:t>
            </a:r>
            <a:r>
              <a:rPr lang="de-DE" sz="1800" dirty="0" err="1"/>
              <a:t>Torvalds</a:t>
            </a:r>
            <a:endParaRPr lang="de-DE" sz="1800" dirty="0"/>
          </a:p>
          <a:p>
            <a:pPr marL="476250" lvl="1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r>
              <a:rPr lang="de-DE" sz="1800" b="1" dirty="0"/>
              <a:t>Ziele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Geschwindigkeit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Einfaches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Gute Unterstützung von nicht-linearer Entwicklung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Vollständige dezentrale Struktur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Fähigkeit große Projekte effektiv zu verwalten</a:t>
            </a:r>
          </a:p>
        </p:txBody>
      </p:sp>
      <p:pic>
        <p:nvPicPr>
          <p:cNvPr id="14" name="Grafik 13" descr="Ein Bild, das Person, Mann, drinnen, haltend enthält.&#10;&#10;Automatisch generierte Beschreibung">
            <a:extLst>
              <a:ext uri="{FF2B5EF4-FFF2-40B4-BE49-F238E27FC236}">
                <a16:creationId xmlns:a16="http://schemas.microsoft.com/office/drawing/2014/main" id="{CC7135EE-5CEC-3147-940F-00D2DEA7BC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260" y="1396751"/>
            <a:ext cx="3015335" cy="4195085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B8DDD6BC-CF8E-6144-99E3-F09A0D001465}"/>
              </a:ext>
            </a:extLst>
          </p:cNvPr>
          <p:cNvSpPr txBox="1"/>
          <p:nvPr/>
        </p:nvSpPr>
        <p:spPr>
          <a:xfrm>
            <a:off x="8436260" y="5591836"/>
            <a:ext cx="30153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https://</a:t>
            </a:r>
            <a:r>
              <a:rPr lang="de-DE" sz="800" dirty="0" err="1"/>
              <a:t>de.wikipedia.org</a:t>
            </a:r>
            <a:r>
              <a:rPr lang="de-DE" sz="800" dirty="0"/>
              <a:t>/</a:t>
            </a:r>
            <a:r>
              <a:rPr lang="de-DE" sz="800" dirty="0" err="1"/>
              <a:t>wiki</a:t>
            </a:r>
            <a:r>
              <a:rPr lang="de-DE" sz="800" dirty="0"/>
              <a:t>/</a:t>
            </a:r>
            <a:r>
              <a:rPr lang="de-DE" sz="800" dirty="0" err="1"/>
              <a:t>Linus_Torvalds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16392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7F225B69-F834-4712-9EAD-B4C7AC875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2" y="101078"/>
            <a:ext cx="11167533" cy="708025"/>
          </a:xfrm>
        </p:spPr>
        <p:txBody>
          <a:bodyPr/>
          <a:lstStyle/>
          <a:p>
            <a:r>
              <a:rPr lang="de-DE" dirty="0"/>
              <a:t>Motivation von GIT zur Versionsverwaltung</a:t>
            </a: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40DCED4F-7E4D-443E-81E1-3026F38B4EB9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543E4576-A667-4DD1-B5CA-CB5C8439DDB0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1FF1D219-7D48-4430-BE1C-40660211A0B2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4">
            <a:extLst>
              <a:ext uri="{FF2B5EF4-FFF2-40B4-BE49-F238E27FC236}">
                <a16:creationId xmlns:a16="http://schemas.microsoft.com/office/drawing/2014/main" id="{B2656841-EBFE-42A6-BC82-8932706F5B62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4">
            <a:extLst>
              <a:ext uri="{FF2B5EF4-FFF2-40B4-BE49-F238E27FC236}">
                <a16:creationId xmlns:a16="http://schemas.microsoft.com/office/drawing/2014/main" id="{CDDDAFF0-4F5B-47B5-AD2C-1DD2ED77F20D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F3137F1C-DE3B-45C6-A909-1B0396D28F7A}"/>
              </a:ext>
            </a:extLst>
          </p:cNvPr>
          <p:cNvCxnSpPr>
            <a:cxnSpLocks/>
            <a:stCxn id="6" idx="0"/>
            <a:endCxn id="10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9160E173-168A-4B13-9D2A-E78BBE362BAC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90355" y="1763815"/>
            <a:ext cx="0" cy="30605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F86FC94D-0D13-7548-8A2B-5CED01903F6B}"/>
              </a:ext>
            </a:extLst>
          </p:cNvPr>
          <p:cNvSpPr txBox="1"/>
          <p:nvPr/>
        </p:nvSpPr>
        <p:spPr>
          <a:xfrm>
            <a:off x="980571" y="1234094"/>
            <a:ext cx="4770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err="1"/>
              <a:t>Git</a:t>
            </a:r>
            <a:r>
              <a:rPr lang="de-DE" dirty="0"/>
              <a:t> vs. SVN:</a:t>
            </a:r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8C9A555E-59E7-4CD7-A801-DE53E5FE7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14" y="1846851"/>
            <a:ext cx="11366726" cy="316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38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DB86BF-6E4A-420F-A743-C246D8625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8AA37A-CC86-4F5D-9611-EA47FAACB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Arbeitsweise von </a:t>
            </a:r>
            <a:r>
              <a:rPr lang="de-DE" b="1" dirty="0" err="1"/>
              <a:t>Git</a:t>
            </a:r>
            <a:endParaRPr lang="de-DE" b="1" dirty="0"/>
          </a:p>
          <a:p>
            <a:endParaRPr lang="de-DE" b="1" dirty="0"/>
          </a:p>
          <a:p>
            <a:pPr marL="342900" indent="-342900">
              <a:buFont typeface="+mj-lt"/>
              <a:buAutoNum type="arabicParenBoth"/>
            </a:pPr>
            <a:r>
              <a:rPr lang="de-DE" dirty="0"/>
              <a:t>Dateien liegen in </a:t>
            </a:r>
            <a:r>
              <a:rPr lang="de-DE" dirty="0" err="1"/>
              <a:t>Repositories</a:t>
            </a:r>
            <a:r>
              <a:rPr lang="de-DE" dirty="0"/>
              <a:t> (Verzeichnissen)</a:t>
            </a:r>
          </a:p>
          <a:p>
            <a:pPr marL="342900" indent="-342900">
              <a:buFont typeface="+mj-lt"/>
              <a:buAutoNum type="arabicParenBoth"/>
            </a:pPr>
            <a:endParaRPr lang="de-DE" dirty="0"/>
          </a:p>
          <a:p>
            <a:pPr marL="342900" indent="-342900">
              <a:buFont typeface="+mj-lt"/>
              <a:buAutoNum type="arabicParenBoth"/>
            </a:pPr>
            <a:r>
              <a:rPr lang="de-DE" dirty="0"/>
              <a:t>Verteilte Versionsverwaltung: jeder verfügt über lokale Kopie des </a:t>
            </a:r>
            <a:r>
              <a:rPr lang="de-DE" dirty="0" err="1"/>
              <a:t>Repositories</a:t>
            </a:r>
            <a:endParaRPr lang="de-DE" dirty="0"/>
          </a:p>
          <a:p>
            <a:pPr marL="342900" indent="-342900">
              <a:buFont typeface="+mj-lt"/>
              <a:buAutoNum type="arabicParenBoth"/>
            </a:pPr>
            <a:endParaRPr lang="de-DE" dirty="0"/>
          </a:p>
          <a:p>
            <a:pPr marL="342900" indent="-342900">
              <a:buFont typeface="+mj-lt"/>
              <a:buAutoNum type="arabicParenBoth"/>
            </a:pPr>
            <a:r>
              <a:rPr lang="de-DE" dirty="0"/>
              <a:t>Änderungen werden in Arbeitskopien vorgenommen</a:t>
            </a:r>
          </a:p>
          <a:p>
            <a:pPr marL="342900" indent="-342900">
              <a:buFont typeface="+mj-lt"/>
              <a:buAutoNum type="arabicParenBoth"/>
            </a:pPr>
            <a:endParaRPr lang="de-DE" dirty="0"/>
          </a:p>
          <a:p>
            <a:pPr marL="342900" indent="-342900">
              <a:buFont typeface="+mj-lt"/>
              <a:buAutoNum type="arabicParenBoth"/>
            </a:pPr>
            <a:r>
              <a:rPr lang="de-DE" dirty="0" err="1"/>
              <a:t>Checkout</a:t>
            </a:r>
            <a:r>
              <a:rPr lang="de-DE" dirty="0"/>
              <a:t>: Version aus </a:t>
            </a:r>
            <a:r>
              <a:rPr lang="de-DE" dirty="0" err="1"/>
              <a:t>Repo</a:t>
            </a:r>
            <a:r>
              <a:rPr lang="de-DE" dirty="0"/>
              <a:t> in Arbeitskopie übertragen</a:t>
            </a:r>
          </a:p>
          <a:p>
            <a:pPr marL="342900" indent="-342900">
              <a:buFont typeface="+mj-lt"/>
              <a:buAutoNum type="arabicParenBoth"/>
            </a:pPr>
            <a:endParaRPr lang="de-DE" dirty="0"/>
          </a:p>
          <a:p>
            <a:pPr marL="342900" indent="-342900">
              <a:buFont typeface="+mj-lt"/>
              <a:buAutoNum type="arabicParenBoth"/>
            </a:pPr>
            <a:r>
              <a:rPr lang="de-DE" dirty="0"/>
              <a:t>Commit: Änderungen der Arbeitskopie in </a:t>
            </a:r>
            <a:r>
              <a:rPr lang="de-DE" dirty="0" err="1"/>
              <a:t>Repo</a:t>
            </a:r>
            <a:r>
              <a:rPr lang="de-DE" dirty="0"/>
              <a:t> übertragen</a:t>
            </a:r>
          </a:p>
          <a:p>
            <a:pPr marL="342900" indent="-342900">
              <a:buFont typeface="+mj-lt"/>
              <a:buAutoNum type="arabicParenBoth"/>
            </a:pPr>
            <a:endParaRPr lang="de-DE" dirty="0"/>
          </a:p>
          <a:p>
            <a:pPr marL="342900" indent="-342900">
              <a:buFont typeface="+mj-lt"/>
              <a:buAutoNum type="arabicParenBoth"/>
            </a:pPr>
            <a:r>
              <a:rPr lang="de-DE" dirty="0" err="1"/>
              <a:t>Branching</a:t>
            </a:r>
            <a:r>
              <a:rPr lang="de-DE" dirty="0"/>
              <a:t> vereinfacht die Teamarbeit</a:t>
            </a:r>
          </a:p>
          <a:p>
            <a:pPr marL="342900" indent="-342900">
              <a:buFont typeface="+mj-lt"/>
              <a:buAutoNum type="arabicParenBoth"/>
            </a:pPr>
            <a:endParaRPr lang="de-DE" dirty="0"/>
          </a:p>
          <a:p>
            <a:pPr marL="342900" indent="-342900">
              <a:buFont typeface="+mj-lt"/>
              <a:buAutoNum type="arabicParenBoth"/>
            </a:pPr>
            <a:endParaRPr lang="de-DE" dirty="0"/>
          </a:p>
          <a:p>
            <a:endParaRPr lang="de-DE" dirty="0"/>
          </a:p>
          <a:p>
            <a:pPr marL="342900" indent="-342900">
              <a:buFont typeface="+mj-lt"/>
              <a:buAutoNum type="arabicParenBoth"/>
            </a:pPr>
            <a:endParaRPr lang="de-DE" dirty="0"/>
          </a:p>
          <a:p>
            <a:pPr marL="342900" indent="-342900">
              <a:buFont typeface="+mj-lt"/>
              <a:buAutoNum type="arabicParenBoth"/>
            </a:pPr>
            <a:endParaRPr lang="de-DE" dirty="0"/>
          </a:p>
        </p:txBody>
      </p:sp>
      <p:sp>
        <p:nvSpPr>
          <p:cNvPr id="4" name="Oval 4">
            <a:extLst>
              <a:ext uri="{FF2B5EF4-FFF2-40B4-BE49-F238E27FC236}">
                <a16:creationId xmlns:a16="http://schemas.microsoft.com/office/drawing/2014/main" id="{8A0F1F16-A4D7-422F-904F-AA58D4736593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AE0E7B7-98F5-4DF4-B0E5-EA2B18BC9333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65D5CE06-E8F8-4BFE-B896-5ECBA6D03447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B5A6024B-5FF3-47AA-97D8-239C265D5A2B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55DE1361-2683-48E2-A02A-F881950BE3EE}"/>
              </a:ext>
            </a:extLst>
          </p:cNvPr>
          <p:cNvCxnSpPr>
            <a:cxnSpLocks/>
            <a:stCxn id="4" idx="0"/>
            <a:endCxn id="7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2D7B5C4-A930-49D2-9CAA-EA1A4707C1E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90355" y="1763815"/>
            <a:ext cx="0" cy="30605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BE906CBA-BF2C-4033-BBCD-D775D3EAD60A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0669BE14-139A-448C-9072-68E6656FC7AC}"/>
              </a:ext>
            </a:extLst>
          </p:cNvPr>
          <p:cNvSpPr/>
          <p:nvPr/>
        </p:nvSpPr>
        <p:spPr>
          <a:xfrm>
            <a:off x="200355" y="2126276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0A7DD8F7-1B2F-4C4A-87BA-794522C83DD0}"/>
              </a:ext>
            </a:extLst>
          </p:cNvPr>
          <p:cNvCxnSpPr>
            <a:cxnSpLocks/>
          </p:cNvCxnSpPr>
          <p:nvPr/>
        </p:nvCxnSpPr>
        <p:spPr>
          <a:xfrm>
            <a:off x="290355" y="174968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01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F79BE8-0910-4E6E-B944-9FF03BC9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F1ED6C-4297-4887-92F4-30794B320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Datei-Workflow</a:t>
            </a:r>
          </a:p>
        </p:txBody>
      </p:sp>
      <p:sp>
        <p:nvSpPr>
          <p:cNvPr id="4" name="Oval 4">
            <a:extLst>
              <a:ext uri="{FF2B5EF4-FFF2-40B4-BE49-F238E27FC236}">
                <a16:creationId xmlns:a16="http://schemas.microsoft.com/office/drawing/2014/main" id="{231BEE30-F361-4FC8-8C1E-F1390E0B172C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0D14DD-3767-4833-A4AC-EF072E9B9932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C7B92651-C3F8-498B-870E-993A304B6AC7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6137C90F-8DF5-4938-B9B1-1A3AE80B8D41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F812021-F603-490D-A13D-D743990B8B93}"/>
              </a:ext>
            </a:extLst>
          </p:cNvPr>
          <p:cNvCxnSpPr>
            <a:cxnSpLocks/>
            <a:stCxn id="4" idx="0"/>
            <a:endCxn id="7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7F4E17B-E693-41AB-B868-37FBB3BA917A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90355" y="1763815"/>
            <a:ext cx="0" cy="30605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D9746441-ACA8-405B-B349-FE3548F36355}"/>
              </a:ext>
            </a:extLst>
          </p:cNvPr>
          <p:cNvCxnSpPr>
            <a:cxnSpLocks/>
          </p:cNvCxnSpPr>
          <p:nvPr/>
        </p:nvCxnSpPr>
        <p:spPr>
          <a:xfrm>
            <a:off x="290355" y="174968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AE97270F-4533-41CA-ADA7-10928C27A99D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3EE1F45F-956F-4A10-B571-5AB9663246C6}"/>
              </a:ext>
            </a:extLst>
          </p:cNvPr>
          <p:cNvSpPr/>
          <p:nvPr/>
        </p:nvSpPr>
        <p:spPr>
          <a:xfrm>
            <a:off x="200355" y="2126276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1F26544-75B1-4565-8273-31CCAD02F3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907" y="1614474"/>
            <a:ext cx="6434185" cy="362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4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F79BE8-0910-4E6E-B944-9FF03BC9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F1ED6C-4297-4887-92F4-30794B320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Arbeiten mit </a:t>
            </a:r>
            <a:r>
              <a:rPr lang="de-DE" b="1" dirty="0" err="1"/>
              <a:t>Git</a:t>
            </a:r>
            <a:endParaRPr lang="de-DE" b="1" dirty="0"/>
          </a:p>
        </p:txBody>
      </p:sp>
      <p:sp>
        <p:nvSpPr>
          <p:cNvPr id="4" name="Oval 4">
            <a:extLst>
              <a:ext uri="{FF2B5EF4-FFF2-40B4-BE49-F238E27FC236}">
                <a16:creationId xmlns:a16="http://schemas.microsoft.com/office/drawing/2014/main" id="{231BEE30-F361-4FC8-8C1E-F1390E0B172C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0D14DD-3767-4833-A4AC-EF072E9B9932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C7B92651-C3F8-498B-870E-993A304B6AC7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6137C90F-8DF5-4938-B9B1-1A3AE80B8D41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F812021-F603-490D-A13D-D743990B8B93}"/>
              </a:ext>
            </a:extLst>
          </p:cNvPr>
          <p:cNvCxnSpPr>
            <a:cxnSpLocks/>
            <a:stCxn id="4" idx="0"/>
            <a:endCxn id="7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7F4E17B-E693-41AB-B868-37FBB3BA917A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90355" y="1763815"/>
            <a:ext cx="0" cy="30605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D9746441-ACA8-405B-B349-FE3548F36355}"/>
              </a:ext>
            </a:extLst>
          </p:cNvPr>
          <p:cNvCxnSpPr>
            <a:cxnSpLocks/>
          </p:cNvCxnSpPr>
          <p:nvPr/>
        </p:nvCxnSpPr>
        <p:spPr>
          <a:xfrm>
            <a:off x="290355" y="174968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AE97270F-4533-41CA-ADA7-10928C27A99D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3EE1F45F-956F-4A10-B571-5AB9663246C6}"/>
              </a:ext>
            </a:extLst>
          </p:cNvPr>
          <p:cNvSpPr/>
          <p:nvPr/>
        </p:nvSpPr>
        <p:spPr>
          <a:xfrm>
            <a:off x="200355" y="2126276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5572870-CCC3-46C0-91B4-D1B398188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991" y="1085833"/>
            <a:ext cx="5896018" cy="468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9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Standarddesign">
  <a:themeElements>
    <a:clrScheme name="Standarddesign 1">
      <a:dk1>
        <a:srgbClr val="000000"/>
      </a:dk1>
      <a:lt1>
        <a:srgbClr val="FFFFFF"/>
      </a:lt1>
      <a:dk2>
        <a:srgbClr val="DDDDDD"/>
      </a:dk2>
      <a:lt2>
        <a:srgbClr val="BE1E3C"/>
      </a:lt2>
      <a:accent1>
        <a:srgbClr val="C0C0C0"/>
      </a:accent1>
      <a:accent2>
        <a:srgbClr val="969696"/>
      </a:accent2>
      <a:accent3>
        <a:srgbClr val="FFFFFF"/>
      </a:accent3>
      <a:accent4>
        <a:srgbClr val="000000"/>
      </a:accent4>
      <a:accent5>
        <a:srgbClr val="DCDCDC"/>
      </a:accent5>
      <a:accent6>
        <a:srgbClr val="878787"/>
      </a:accent6>
      <a:hlink>
        <a:srgbClr val="BE1E3C"/>
      </a:hlink>
      <a:folHlink>
        <a:srgbClr val="FFF0B2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800" dirty="0" smtClean="0"/>
        </a:defPPr>
      </a:lstStyle>
    </a:tx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DDDDDD"/>
        </a:dk2>
        <a:lt2>
          <a:srgbClr val="BE1E3C"/>
        </a:lt2>
        <a:accent1>
          <a:srgbClr val="C0C0C0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878787"/>
        </a:accent6>
        <a:hlink>
          <a:srgbClr val="BE1E3C"/>
        </a:hlink>
        <a:folHlink>
          <a:srgbClr val="FFF0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1238</Words>
  <Application>Microsoft Office PowerPoint</Application>
  <PresentationFormat>Breitbild</PresentationFormat>
  <Paragraphs>218</Paragraphs>
  <Slides>20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3" baseType="lpstr">
      <vt:lpstr>Arial</vt:lpstr>
      <vt:lpstr>Wingdings</vt:lpstr>
      <vt:lpstr>1_Standarddesign</vt:lpstr>
      <vt:lpstr>Architektur der Versionsverwaltungssoftware GIT</vt:lpstr>
      <vt:lpstr>Struktur des Vortrags</vt:lpstr>
      <vt:lpstr>Struktur des Vortrags</vt:lpstr>
      <vt:lpstr>Struktur des Vortrags</vt:lpstr>
      <vt:lpstr>Motivation von GIT zur Versionsverwaltung</vt:lpstr>
      <vt:lpstr>Motivation von GIT zur Versionsverwaltung</vt:lpstr>
      <vt:lpstr>Workflow</vt:lpstr>
      <vt:lpstr>Workflow</vt:lpstr>
      <vt:lpstr>Workflow</vt:lpstr>
      <vt:lpstr>Architektur der Datentypen: Git-Objects</vt:lpstr>
      <vt:lpstr>Architektur der Datentypen: Git-References</vt:lpstr>
      <vt:lpstr>Zusammenhang zwischen der statischen und dynamischen Sicht</vt:lpstr>
      <vt:lpstr>Zusammenhang zwischen der statischen und dynamischen Sicht</vt:lpstr>
      <vt:lpstr>Systembewertung</vt:lpstr>
      <vt:lpstr>Systembewertung</vt:lpstr>
      <vt:lpstr>Systembewertung</vt:lpstr>
      <vt:lpstr>Systembewertung</vt:lpstr>
      <vt:lpstr>Fragen &amp; Diskussion</vt:lpstr>
      <vt:lpstr>Bildquellen</vt:lpstr>
      <vt:lpstr>Literatur</vt:lpstr>
    </vt:vector>
  </TitlesOfParts>
  <Company>wir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a.luetgering</dc:creator>
  <cp:lastModifiedBy>Lea Löhn</cp:lastModifiedBy>
  <cp:revision>277</cp:revision>
  <dcterms:created xsi:type="dcterms:W3CDTF">2007-08-29T07:13:29Z</dcterms:created>
  <dcterms:modified xsi:type="dcterms:W3CDTF">2020-01-21T08:40:58Z</dcterms:modified>
</cp:coreProperties>
</file>